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10 dell" initials="wd" lastIdx="1" clrIdx="0">
    <p:extLst>
      <p:ext uri="{19B8F6BF-5375-455C-9EA6-DF929625EA0E}">
        <p15:presenceInfo xmlns:p15="http://schemas.microsoft.com/office/powerpoint/2012/main" userId="81d20e0b372429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A5B5DB-6855-4FA8-8EAA-C5DF477EC3F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1553346-A6C1-47BC-8232-4B147D283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13FA9F3-A79C-41E0-B1F1-13BB9FDBB452}"/>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F5F5E5CB-832C-4204-A62C-79C1DDC24F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D0BA01-BCB8-458F-AF5C-3868F7741A05}"/>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232396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90D85-B5B2-4023-9258-6BE268195B1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37807A0-127D-4010-AF84-6B7C0953B25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5F9F4A-C75D-4F9E-986A-71829CB984CE}"/>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35170A75-09FE-4A8D-B44A-1054574A53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F3A89E-EF46-496C-BAF2-C5A252680321}"/>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152719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B1734C-152B-4148-A279-62F6E900E49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A6AAD4-DE78-4773-B955-436241A8A5A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FDB96FA-D45C-4C99-9A9B-D43FEAB1118E}"/>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4E07CFF5-5D5C-4967-80BC-03B99E87E2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C10EB0-C8C8-47A4-98F5-EB4790F3F801}"/>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36478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73401F-94FC-480A-A2D9-17F4EAF3B6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7F2F1C-39F6-4943-B619-14EE355C707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50198D-CE66-4DFF-9516-2FE6D62F4894}"/>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7B243C1B-BAD4-4512-B92C-A93F9C047C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3A90FF-894C-485F-8FF2-F0BF46B242CA}"/>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62574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0A546F-DE40-40E7-BD91-4E2A871D7B3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83181F-562C-4FF6-9E4E-2B7E015286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BE4BF43-7892-4FC7-9B64-D5F948CABC5C}"/>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3E0FBD94-D7D6-4064-B6FF-DC2D602C1D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1B1C5AE-5DBB-400B-844B-D26CA2F4E799}"/>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366757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8DF4C-1515-4F3D-8004-30345F7B60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6D26B5-1A10-447D-83B2-5C3DFD4E092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0F7847D-4A4A-4329-9E2D-0A688114DF6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DEC910B-7D58-4A12-9970-7EE3715D4496}"/>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6" name="フッター プレースホルダー 5">
            <a:extLst>
              <a:ext uri="{FF2B5EF4-FFF2-40B4-BE49-F238E27FC236}">
                <a16:creationId xmlns:a16="http://schemas.microsoft.com/office/drawing/2014/main" id="{79822BFC-DBD2-434A-B875-8D3E941995E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15CD5C-2647-4AE0-AF9B-32816C8D47DB}"/>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241610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8738A-351F-4F7E-8F33-E72A849296E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3471053-CCFF-472E-90FD-A1A6DCF71F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5CD6811-D496-4A4C-A7CC-730B02F4DB2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5F3ED3C-36E1-4CC4-A450-F94971609F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CC956D5-89D7-4416-974B-9224C1D6579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6C47F64-82D8-4035-986C-3787EF007F32}"/>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8" name="フッター プレースホルダー 7">
            <a:extLst>
              <a:ext uri="{FF2B5EF4-FFF2-40B4-BE49-F238E27FC236}">
                <a16:creationId xmlns:a16="http://schemas.microsoft.com/office/drawing/2014/main" id="{A896C15C-3EF1-4198-A76D-CAF3F691A74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DD1CB7-E138-4875-8E12-A0120A45D202}"/>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399598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CABBB-F2BC-4A4D-853C-ADEBDFEE3E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A4C4AF4-C635-4F87-8F7D-28C066D66EB2}"/>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4" name="フッター プレースホルダー 3">
            <a:extLst>
              <a:ext uri="{FF2B5EF4-FFF2-40B4-BE49-F238E27FC236}">
                <a16:creationId xmlns:a16="http://schemas.microsoft.com/office/drawing/2014/main" id="{39383D06-8A91-4D8F-AB86-60254ABA58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D767030-548F-4BEB-8978-CD1E4A6862F9}"/>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351616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7CAD750-0336-4657-9A7E-A5BE7AD9B44D}"/>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3" name="フッター プレースホルダー 2">
            <a:extLst>
              <a:ext uri="{FF2B5EF4-FFF2-40B4-BE49-F238E27FC236}">
                <a16:creationId xmlns:a16="http://schemas.microsoft.com/office/drawing/2014/main" id="{7089C478-BB1D-4A8F-B9FF-26162EF796B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35457DB-3369-4D1A-9E6A-79A263653931}"/>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194678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18B67-C806-4EFE-911D-753FECB77D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55E48BB-907C-45EE-A26E-102386DA6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EC1B1BE-60EA-4B96-B717-EFEF4B574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4EBB380-2DE4-4F86-BA9C-F18DDBCAA8C4}"/>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6" name="フッター プレースホルダー 5">
            <a:extLst>
              <a:ext uri="{FF2B5EF4-FFF2-40B4-BE49-F238E27FC236}">
                <a16:creationId xmlns:a16="http://schemas.microsoft.com/office/drawing/2014/main" id="{521F7FCA-E07A-4A69-80E8-20B2405A5A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94894E-9AA7-42B9-944D-A96D9269F384}"/>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15005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E8768B-058A-4547-953E-C6239EC7656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FBCC318-2E4C-4D8A-BF3D-1106704DC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2D5B22-C761-4377-872E-3266E8B04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20ED89-92E4-4770-9191-57FB93DE4A83}"/>
              </a:ext>
            </a:extLst>
          </p:cNvPr>
          <p:cNvSpPr>
            <a:spLocks noGrp="1"/>
          </p:cNvSpPr>
          <p:nvPr>
            <p:ph type="dt" sz="half" idx="10"/>
          </p:nvPr>
        </p:nvSpPr>
        <p:spPr/>
        <p:txBody>
          <a:bodyPr/>
          <a:lstStyle/>
          <a:p>
            <a:fld id="{90592CAE-CCA3-41E2-AB59-D1C39A264571}" type="datetimeFigureOut">
              <a:rPr kumimoji="1" lang="ja-JP" altLang="en-US" smtClean="0"/>
              <a:t>2022/3/12</a:t>
            </a:fld>
            <a:endParaRPr kumimoji="1" lang="ja-JP" altLang="en-US"/>
          </a:p>
        </p:txBody>
      </p:sp>
      <p:sp>
        <p:nvSpPr>
          <p:cNvPr id="6" name="フッター プレースホルダー 5">
            <a:extLst>
              <a:ext uri="{FF2B5EF4-FFF2-40B4-BE49-F238E27FC236}">
                <a16:creationId xmlns:a16="http://schemas.microsoft.com/office/drawing/2014/main" id="{1FB55E9B-94F1-46FA-8188-E8D16F88DA0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4BEA51-C063-4FE8-BFA5-909FBB3D6C80}"/>
              </a:ext>
            </a:extLst>
          </p:cNvPr>
          <p:cNvSpPr>
            <a:spLocks noGrp="1"/>
          </p:cNvSpPr>
          <p:nvPr>
            <p:ph type="sldNum" sz="quarter" idx="12"/>
          </p:nvPr>
        </p:nvSpPr>
        <p:spPr/>
        <p:txBody>
          <a:body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398424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E7968C5-4C8F-482C-8B90-2C44B810FE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37BF89E-463C-48C8-83E5-BAE8DFD00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648022-0E1F-44C6-8FF2-099A02F9B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92CAE-CCA3-41E2-AB59-D1C39A264571}" type="datetimeFigureOut">
              <a:rPr kumimoji="1" lang="ja-JP" altLang="en-US" smtClean="0"/>
              <a:t>2022/3/12</a:t>
            </a:fld>
            <a:endParaRPr kumimoji="1" lang="ja-JP" altLang="en-US"/>
          </a:p>
        </p:txBody>
      </p:sp>
      <p:sp>
        <p:nvSpPr>
          <p:cNvPr id="5" name="フッター プレースホルダー 4">
            <a:extLst>
              <a:ext uri="{FF2B5EF4-FFF2-40B4-BE49-F238E27FC236}">
                <a16:creationId xmlns:a16="http://schemas.microsoft.com/office/drawing/2014/main" id="{8886A590-4DE3-49FA-9D85-E65ECD58C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F69020A-3387-46FB-A6CB-0443A3883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1F534-8902-432E-BE75-3F735D3DDB75}" type="slidenum">
              <a:rPr kumimoji="1" lang="ja-JP" altLang="en-US" smtClean="0"/>
              <a:t>‹#›</a:t>
            </a:fld>
            <a:endParaRPr kumimoji="1" lang="ja-JP" altLang="en-US"/>
          </a:p>
        </p:txBody>
      </p:sp>
    </p:spTree>
    <p:extLst>
      <p:ext uri="{BB962C8B-B14F-4D97-AF65-F5344CB8AC3E}">
        <p14:creationId xmlns:p14="http://schemas.microsoft.com/office/powerpoint/2010/main" val="1444161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無料イラスト ジーンズ デニム 生地 テクスチャ">
            <a:extLst>
              <a:ext uri="{FF2B5EF4-FFF2-40B4-BE49-F238E27FC236}">
                <a16:creationId xmlns:a16="http://schemas.microsoft.com/office/drawing/2014/main" id="{6B87E839-FD38-4C6A-B2C3-78872E9D3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 y="0"/>
            <a:ext cx="1217583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D7A39DE-FD90-49A7-A9BB-188DB922189B}"/>
              </a:ext>
            </a:extLst>
          </p:cNvPr>
          <p:cNvSpPr>
            <a:spLocks noGrp="1"/>
          </p:cNvSpPr>
          <p:nvPr>
            <p:ph type="ctrTitle"/>
          </p:nvPr>
        </p:nvSpPr>
        <p:spPr>
          <a:xfrm>
            <a:off x="1825204" y="66854"/>
            <a:ext cx="8130988" cy="1030942"/>
          </a:xfrm>
        </p:spPr>
        <p:txBody>
          <a:bodyPr>
            <a:normAutofit/>
          </a:bodyPr>
          <a:lstStyle/>
          <a:p>
            <a:r>
              <a:rPr kumimoji="1" lang="ja-JP" altLang="en-US" sz="3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株式会社ハート・プランニング　木村　健吾様</a:t>
            </a:r>
          </a:p>
        </p:txBody>
      </p:sp>
      <p:pic>
        <p:nvPicPr>
          <p:cNvPr id="5" name="図 4">
            <a:extLst>
              <a:ext uri="{FF2B5EF4-FFF2-40B4-BE49-F238E27FC236}">
                <a16:creationId xmlns:a16="http://schemas.microsoft.com/office/drawing/2014/main" id="{A3D1DA2F-A903-4DC5-BF32-68150F839873}"/>
              </a:ext>
            </a:extLst>
          </p:cNvPr>
          <p:cNvPicPr>
            <a:picLocks noChangeAspect="1"/>
          </p:cNvPicPr>
          <p:nvPr/>
        </p:nvPicPr>
        <p:blipFill rotWithShape="1">
          <a:blip r:embed="rId3"/>
          <a:srcRect l="8230" t="8198" r="16497"/>
          <a:stretch/>
        </p:blipFill>
        <p:spPr>
          <a:xfrm flipH="1">
            <a:off x="2226469" y="1410191"/>
            <a:ext cx="2097011" cy="1918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図 6">
            <a:extLst>
              <a:ext uri="{FF2B5EF4-FFF2-40B4-BE49-F238E27FC236}">
                <a16:creationId xmlns:a16="http://schemas.microsoft.com/office/drawing/2014/main" id="{FF63AF70-D735-455C-BE94-C384F8A624C3}"/>
              </a:ext>
            </a:extLst>
          </p:cNvPr>
          <p:cNvPicPr>
            <a:picLocks noChangeAspect="1"/>
          </p:cNvPicPr>
          <p:nvPr/>
        </p:nvPicPr>
        <p:blipFill rotWithShape="1">
          <a:blip r:embed="rId4"/>
          <a:srcRect t="18670" b="17448"/>
          <a:stretch/>
        </p:blipFill>
        <p:spPr>
          <a:xfrm rot="16200000">
            <a:off x="14930" y="1500156"/>
            <a:ext cx="2083433" cy="17742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字幕 2">
            <a:extLst>
              <a:ext uri="{FF2B5EF4-FFF2-40B4-BE49-F238E27FC236}">
                <a16:creationId xmlns:a16="http://schemas.microsoft.com/office/drawing/2014/main" id="{D34DAA72-29EE-4DC2-932A-D5A245F38DA2}"/>
              </a:ext>
            </a:extLst>
          </p:cNvPr>
          <p:cNvSpPr txBox="1">
            <a:spLocks/>
          </p:cNvSpPr>
          <p:nvPr/>
        </p:nvSpPr>
        <p:spPr>
          <a:xfrm>
            <a:off x="4867564" y="5206791"/>
            <a:ext cx="7740073" cy="4733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dirty="0">
                <a:latin typeface="BIZ UDPゴシック" panose="020B0400000000000000" pitchFamily="50" charset="-128"/>
                <a:ea typeface="BIZ UDPゴシック" panose="020B0400000000000000" pitchFamily="50" charset="-128"/>
              </a:rPr>
              <a:t>ここに木村健吾さんを推薦させていただきます。</a:t>
            </a:r>
          </a:p>
        </p:txBody>
      </p:sp>
      <p:sp>
        <p:nvSpPr>
          <p:cNvPr id="10" name="Rectangle 1">
            <a:extLst>
              <a:ext uri="{FF2B5EF4-FFF2-40B4-BE49-F238E27FC236}">
                <a16:creationId xmlns:a16="http://schemas.microsoft.com/office/drawing/2014/main" id="{25FCC999-B92B-400F-9AB8-103597D053BB}"/>
              </a:ext>
            </a:extLst>
          </p:cNvPr>
          <p:cNvSpPr>
            <a:spLocks noChangeArrowheads="1"/>
          </p:cNvSpPr>
          <p:nvPr/>
        </p:nvSpPr>
        <p:spPr bwMode="auto">
          <a:xfrm>
            <a:off x="154591" y="-11187"/>
            <a:ext cx="6369339" cy="466803"/>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200" b="1" i="1" u="none" strike="noStrike" cap="none" normalizeH="0" baseline="0" dirty="0">
                <a:ln>
                  <a:noFill/>
                </a:ln>
                <a:solidFill>
                  <a:schemeClr val="tx2">
                    <a:lumMod val="20000"/>
                    <a:lumOff val="80000"/>
                  </a:schemeClr>
                </a:solidFill>
                <a:effectLst>
                  <a:outerShdw blurRad="38100" dist="38100" dir="2700000" algn="tl">
                    <a:srgbClr val="000000">
                      <a:alpha val="43137"/>
                    </a:srgbClr>
                  </a:outerShdw>
                </a:effectLst>
                <a:latin typeface="HGP明朝B" panose="02020800000000000000" pitchFamily="18" charset="-128"/>
                <a:ea typeface="HGP明朝B" panose="02020800000000000000" pitchFamily="18" charset="-128"/>
              </a:rPr>
              <a:t>I recommend Mr. Kimura </a:t>
            </a:r>
          </a:p>
        </p:txBody>
      </p:sp>
      <p:pic>
        <p:nvPicPr>
          <p:cNvPr id="14" name="図 13">
            <a:extLst>
              <a:ext uri="{FF2B5EF4-FFF2-40B4-BE49-F238E27FC236}">
                <a16:creationId xmlns:a16="http://schemas.microsoft.com/office/drawing/2014/main" id="{1999DE2C-CE63-438C-ADB3-63401180F7DE}"/>
              </a:ext>
            </a:extLst>
          </p:cNvPr>
          <p:cNvPicPr>
            <a:picLocks noChangeAspect="1"/>
          </p:cNvPicPr>
          <p:nvPr/>
        </p:nvPicPr>
        <p:blipFill rotWithShape="1">
          <a:blip r:embed="rId5"/>
          <a:srcRect l="8446" t="15412" r="4782" b="261"/>
          <a:stretch/>
        </p:blipFill>
        <p:spPr>
          <a:xfrm>
            <a:off x="22924" y="3551648"/>
            <a:ext cx="3066090" cy="2234743"/>
          </a:xfrm>
          <a:prstGeom prst="rect">
            <a:avLst/>
          </a:prstGeom>
          <a:ln>
            <a:noFill/>
          </a:ln>
          <a:effectLst>
            <a:softEdge rad="112500"/>
          </a:effectLst>
        </p:spPr>
      </p:pic>
      <p:sp>
        <p:nvSpPr>
          <p:cNvPr id="17" name="正方形/長方形 16">
            <a:extLst>
              <a:ext uri="{FF2B5EF4-FFF2-40B4-BE49-F238E27FC236}">
                <a16:creationId xmlns:a16="http://schemas.microsoft.com/office/drawing/2014/main" id="{5968FADE-4ACC-4D44-802A-25F67E3DBB0B}"/>
              </a:ext>
            </a:extLst>
          </p:cNvPr>
          <p:cNvSpPr/>
          <p:nvPr/>
        </p:nvSpPr>
        <p:spPr>
          <a:xfrm>
            <a:off x="4493256" y="1345565"/>
            <a:ext cx="7470051" cy="5420412"/>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字幕 2">
            <a:extLst>
              <a:ext uri="{FF2B5EF4-FFF2-40B4-BE49-F238E27FC236}">
                <a16:creationId xmlns:a16="http://schemas.microsoft.com/office/drawing/2014/main" id="{F8E0B21F-4207-42DA-A823-14F02C18AE22}"/>
              </a:ext>
            </a:extLst>
          </p:cNvPr>
          <p:cNvSpPr>
            <a:spLocks noGrp="1"/>
          </p:cNvSpPr>
          <p:nvPr>
            <p:ph type="subTitle" idx="1"/>
          </p:nvPr>
        </p:nvSpPr>
        <p:spPr>
          <a:xfrm>
            <a:off x="4510451" y="1363544"/>
            <a:ext cx="7462828" cy="1918127"/>
          </a:xfrm>
        </p:spPr>
        <p:txBody>
          <a:bodyPr>
            <a:noAutofit/>
          </a:bodyPr>
          <a:lstStyle/>
          <a:p>
            <a:pPr algn="l"/>
            <a:r>
              <a:rPr lang="ja-JP" altLang="en-US" sz="2000" b="1" dirty="0">
                <a:solidFill>
                  <a:srgbClr val="002060"/>
                </a:solidFill>
                <a:latin typeface="BIZ UDPゴシック" panose="020B0400000000000000" pitchFamily="50" charset="-128"/>
                <a:ea typeface="BIZ UDPゴシック" panose="020B0400000000000000" pitchFamily="50" charset="-128"/>
              </a:rPr>
              <a:t> 倉敷デニム雑貨製作の木村健悟さんを推薦いたします。</a:t>
            </a:r>
            <a:endParaRPr lang="en-US" altLang="ja-JP" sz="2000" b="1" dirty="0">
              <a:solidFill>
                <a:srgbClr val="002060"/>
              </a:solidFill>
              <a:latin typeface="BIZ UDPゴシック" panose="020B0400000000000000" pitchFamily="50" charset="-128"/>
              <a:ea typeface="BIZ UDPゴシック" panose="020B0400000000000000" pitchFamily="50" charset="-128"/>
            </a:endParaRPr>
          </a:p>
          <a:p>
            <a:pPr algn="l"/>
            <a:r>
              <a:rPr lang="ja-JP" altLang="en-US" sz="2000" b="1" dirty="0">
                <a:solidFill>
                  <a:srgbClr val="002060"/>
                </a:solidFill>
                <a:latin typeface="BIZ UDPゴシック" panose="020B0400000000000000" pitchFamily="50" charset="-128"/>
                <a:ea typeface="BIZ UDPゴシック" panose="020B0400000000000000" pitchFamily="50" charset="-128"/>
              </a:rPr>
              <a:t>　木村さんと</a:t>
            </a:r>
            <a:r>
              <a:rPr lang="en-US" altLang="ja-JP" sz="2000" b="1" dirty="0">
                <a:solidFill>
                  <a:srgbClr val="002060"/>
                </a:solidFill>
                <a:latin typeface="BIZ UDPゴシック" panose="020B0400000000000000" pitchFamily="50" charset="-128"/>
                <a:ea typeface="BIZ UDPゴシック" panose="020B0400000000000000" pitchFamily="50" charset="-128"/>
              </a:rPr>
              <a:t>1to1</a:t>
            </a:r>
            <a:r>
              <a:rPr lang="ja-JP" altLang="en-US" sz="2000" b="1" dirty="0">
                <a:solidFill>
                  <a:srgbClr val="002060"/>
                </a:solidFill>
                <a:latin typeface="BIZ UDPゴシック" panose="020B0400000000000000" pitchFamily="50" charset="-128"/>
                <a:ea typeface="BIZ UDPゴシック" panose="020B0400000000000000" pitchFamily="50" charset="-128"/>
              </a:rPr>
              <a:t>させて頂き、岡山の倉敷デニムが有名なことを知り、そしてもともとデニム雑貨に興味をもっていたので、早速自社で使うカタログなどが入る丈夫でオシャレな打ち合わせ用バックの製作を依頼しました。欲しいサイズと形などを伝え、数日後、試作品を送って頂きました。まずその対応に感激でした。　　　</a:t>
            </a:r>
            <a:endParaRPr lang="en-US" altLang="ja-JP" sz="2000" b="1" dirty="0">
              <a:solidFill>
                <a:srgbClr val="002060"/>
              </a:solidFill>
              <a:latin typeface="BIZ UDPゴシック" panose="020B0400000000000000" pitchFamily="50" charset="-128"/>
              <a:ea typeface="BIZ UDPゴシック" panose="020B0400000000000000" pitchFamily="50" charset="-128"/>
            </a:endParaRPr>
          </a:p>
          <a:p>
            <a:r>
              <a:rPr lang="ja-JP" altLang="en-US" sz="2000" b="1" dirty="0">
                <a:solidFill>
                  <a:srgbClr val="002060"/>
                </a:solidFill>
                <a:latin typeface="BIZ UDPゴシック" panose="020B0400000000000000" pitchFamily="50" charset="-128"/>
                <a:ea typeface="BIZ UDPゴシック" panose="020B0400000000000000" pitchFamily="50" charset="-128"/>
              </a:rPr>
              <a:t>　　　　　　　　　　　　　　</a:t>
            </a:r>
            <a:endParaRPr kumimoji="1" lang="ja-JP" altLang="en-US" sz="2000" b="1" dirty="0">
              <a:solidFill>
                <a:srgbClr val="002060"/>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61F3166C-ACE7-4F74-B3AB-A2C5303C9152}"/>
              </a:ext>
            </a:extLst>
          </p:cNvPr>
          <p:cNvPicPr>
            <a:picLocks noChangeAspect="1"/>
          </p:cNvPicPr>
          <p:nvPr/>
        </p:nvPicPr>
        <p:blipFill rotWithShape="1">
          <a:blip r:embed="rId6"/>
          <a:srcRect l="6026" t="26300" r="16394" b="6944"/>
          <a:stretch/>
        </p:blipFill>
        <p:spPr>
          <a:xfrm>
            <a:off x="3274974" y="3656543"/>
            <a:ext cx="2161438" cy="24793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字幕 2">
            <a:extLst>
              <a:ext uri="{FF2B5EF4-FFF2-40B4-BE49-F238E27FC236}">
                <a16:creationId xmlns:a16="http://schemas.microsoft.com/office/drawing/2014/main" id="{FA9C0B15-E81B-4D73-B0B8-4BFEA9D55C6C}"/>
              </a:ext>
            </a:extLst>
          </p:cNvPr>
          <p:cNvSpPr txBox="1">
            <a:spLocks/>
          </p:cNvSpPr>
          <p:nvPr/>
        </p:nvSpPr>
        <p:spPr>
          <a:xfrm>
            <a:off x="4006963" y="6012205"/>
            <a:ext cx="8714510" cy="4733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dirty="0">
                <a:latin typeface="BIZ UDPゴシック" panose="020B0400000000000000" pitchFamily="50" charset="-128"/>
                <a:ea typeface="BIZ UDPゴシック" panose="020B0400000000000000" pitchFamily="50" charset="-128"/>
              </a:rPr>
              <a:t>令和</a:t>
            </a:r>
            <a:r>
              <a:rPr lang="en-US" altLang="ja-JP" sz="1600" dirty="0">
                <a:latin typeface="BIZ UDPゴシック" panose="020B0400000000000000" pitchFamily="50" charset="-128"/>
                <a:ea typeface="BIZ UDPゴシック" panose="020B0400000000000000" pitchFamily="50" charset="-128"/>
              </a:rPr>
              <a:t>4</a:t>
            </a:r>
            <a:r>
              <a:rPr lang="ja-JP" altLang="en-US" sz="1600" dirty="0">
                <a:latin typeface="BIZ UDPゴシック" panose="020B0400000000000000" pitchFamily="50" charset="-128"/>
                <a:ea typeface="BIZ UDPゴシック" panose="020B0400000000000000" pitchFamily="50" charset="-128"/>
              </a:rPr>
              <a:t>年</a:t>
            </a:r>
            <a:r>
              <a:rPr lang="en-US" altLang="ja-JP" sz="1600" dirty="0">
                <a:latin typeface="BIZ UDPゴシック" panose="020B0400000000000000" pitchFamily="50" charset="-128"/>
                <a:ea typeface="BIZ UDPゴシック" panose="020B0400000000000000" pitchFamily="50" charset="-128"/>
              </a:rPr>
              <a:t>3</a:t>
            </a:r>
            <a:r>
              <a:rPr lang="ja-JP" altLang="en-US" sz="1600" dirty="0">
                <a:latin typeface="BIZ UDPゴシック" panose="020B0400000000000000" pitchFamily="50" charset="-128"/>
                <a:ea typeface="BIZ UDPゴシック" panose="020B0400000000000000" pitchFamily="50" charset="-128"/>
              </a:rPr>
              <a:t>月</a:t>
            </a:r>
            <a:r>
              <a:rPr lang="en-US" altLang="ja-JP" sz="1600" dirty="0">
                <a:latin typeface="BIZ UDPゴシック" panose="020B0400000000000000" pitchFamily="50" charset="-128"/>
                <a:ea typeface="BIZ UDPゴシック" panose="020B0400000000000000" pitchFamily="50" charset="-128"/>
              </a:rPr>
              <a:t>8</a:t>
            </a:r>
            <a:r>
              <a:rPr lang="ja-JP" altLang="en-US" sz="1600" dirty="0">
                <a:latin typeface="BIZ UDPゴシック" panose="020B0400000000000000" pitchFamily="50" charset="-128"/>
                <a:ea typeface="BIZ UDPゴシック" panose="020B0400000000000000" pitchFamily="50" charset="-128"/>
              </a:rPr>
              <a:t>日　</a:t>
            </a:r>
            <a:r>
              <a:rPr lang="en-US" altLang="ja-JP" sz="1600" dirty="0">
                <a:latin typeface="BIZ UDPゴシック" panose="020B0400000000000000" pitchFamily="50" charset="-128"/>
                <a:ea typeface="BIZ UDPゴシック" panose="020B0400000000000000" pitchFamily="50" charset="-128"/>
              </a:rPr>
              <a:t>DragonFly</a:t>
            </a:r>
            <a:r>
              <a:rPr lang="ja-JP" altLang="en-US" sz="1600" dirty="0">
                <a:latin typeface="BIZ UDPゴシック" panose="020B0400000000000000" pitchFamily="50" charset="-128"/>
                <a:ea typeface="BIZ UDPゴシック" panose="020B0400000000000000" pitchFamily="50" charset="-128"/>
              </a:rPr>
              <a:t>チャプター</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シングルママ、パパ専門の結婚相談所　岡田純子</a:t>
            </a:r>
          </a:p>
        </p:txBody>
      </p:sp>
      <p:sp>
        <p:nvSpPr>
          <p:cNvPr id="19" name="字幕 2">
            <a:extLst>
              <a:ext uri="{FF2B5EF4-FFF2-40B4-BE49-F238E27FC236}">
                <a16:creationId xmlns:a16="http://schemas.microsoft.com/office/drawing/2014/main" id="{E1A7FC18-5F32-4C4F-8C07-D976BB99DDEA}"/>
              </a:ext>
            </a:extLst>
          </p:cNvPr>
          <p:cNvSpPr txBox="1">
            <a:spLocks/>
          </p:cNvSpPr>
          <p:nvPr/>
        </p:nvSpPr>
        <p:spPr>
          <a:xfrm>
            <a:off x="143390" y="6053144"/>
            <a:ext cx="5306420" cy="7128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b="1" dirty="0">
                <a:solidFill>
                  <a:srgbClr val="FFFF00"/>
                </a:solidFill>
                <a:latin typeface="BIZ UDPゴシック" panose="020B0400000000000000" pitchFamily="50" charset="-128"/>
                <a:ea typeface="BIZ UDPゴシック" panose="020B0400000000000000" pitchFamily="50" charset="-128"/>
              </a:rPr>
              <a:t>およそ</a:t>
            </a:r>
            <a:r>
              <a:rPr lang="en-US" altLang="ja-JP" sz="1600" b="1" dirty="0">
                <a:solidFill>
                  <a:srgbClr val="FFFF00"/>
                </a:solidFill>
                <a:latin typeface="BIZ UDPゴシック" panose="020B0400000000000000" pitchFamily="50" charset="-128"/>
                <a:ea typeface="BIZ UDPゴシック" panose="020B0400000000000000" pitchFamily="50" charset="-128"/>
              </a:rPr>
              <a:t>5</a:t>
            </a:r>
            <a:r>
              <a:rPr lang="ja-JP" altLang="en-US" sz="1600" b="1" dirty="0">
                <a:solidFill>
                  <a:srgbClr val="FFFF00"/>
                </a:solidFill>
                <a:latin typeface="BIZ UDPゴシック" panose="020B0400000000000000" pitchFamily="50" charset="-128"/>
                <a:ea typeface="BIZ UDPゴシック" panose="020B0400000000000000" pitchFamily="50" charset="-128"/>
              </a:rPr>
              <a:t>キロある重さのカタログセットが</a:t>
            </a:r>
            <a:endParaRPr lang="en-US" altLang="ja-JP" sz="1600" b="1" dirty="0">
              <a:solidFill>
                <a:srgbClr val="FFFF00"/>
              </a:solidFill>
              <a:latin typeface="BIZ UDPゴシック" panose="020B0400000000000000" pitchFamily="50" charset="-128"/>
              <a:ea typeface="BIZ UDPゴシック" panose="020B0400000000000000" pitchFamily="50" charset="-128"/>
            </a:endParaRPr>
          </a:p>
          <a:p>
            <a:pPr algn="l"/>
            <a:r>
              <a:rPr lang="ja-JP" altLang="en-US" sz="1600" b="1" dirty="0">
                <a:solidFill>
                  <a:srgbClr val="FFFF00"/>
                </a:solidFill>
                <a:latin typeface="BIZ UDPゴシック" panose="020B0400000000000000" pitchFamily="50" charset="-128"/>
                <a:ea typeface="BIZ UDPゴシック" panose="020B0400000000000000" pitchFamily="50" charset="-128"/>
              </a:rPr>
              <a:t>楽々入るバッグを社内統一出来ました♪</a:t>
            </a:r>
          </a:p>
        </p:txBody>
      </p:sp>
      <p:sp>
        <p:nvSpPr>
          <p:cNvPr id="21" name="字幕 2">
            <a:extLst>
              <a:ext uri="{FF2B5EF4-FFF2-40B4-BE49-F238E27FC236}">
                <a16:creationId xmlns:a16="http://schemas.microsoft.com/office/drawing/2014/main" id="{D986FF87-CBA1-427D-ACF8-122A5AE545FA}"/>
              </a:ext>
            </a:extLst>
          </p:cNvPr>
          <p:cNvSpPr txBox="1">
            <a:spLocks/>
          </p:cNvSpPr>
          <p:nvPr/>
        </p:nvSpPr>
        <p:spPr>
          <a:xfrm>
            <a:off x="5466222" y="3163064"/>
            <a:ext cx="6365985" cy="34663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b="1" dirty="0">
                <a:solidFill>
                  <a:srgbClr val="002060"/>
                </a:solidFill>
                <a:latin typeface="BIZ UDPゴシック" panose="020B0400000000000000" pitchFamily="50" charset="-128"/>
                <a:ea typeface="BIZ UDPゴシック" panose="020B0400000000000000" pitchFamily="50" charset="-128"/>
              </a:rPr>
              <a:t>そして届いたバックに実際に使うカタログや見本などを　　　　　　　　　入れてみたらピッタリでした！何より、商品を確かめられたこと、さらなる変更依頼も引き受けてくださり、満足しております。現在は、スタッフ</a:t>
            </a:r>
            <a:r>
              <a:rPr lang="en-US" altLang="ja-JP" sz="2000" b="1" dirty="0">
                <a:solidFill>
                  <a:srgbClr val="002060"/>
                </a:solidFill>
                <a:latin typeface="BIZ UDPゴシック" panose="020B0400000000000000" pitchFamily="50" charset="-128"/>
                <a:ea typeface="BIZ UDPゴシック" panose="020B0400000000000000" pitchFamily="50" charset="-128"/>
              </a:rPr>
              <a:t>5</a:t>
            </a:r>
            <a:r>
              <a:rPr lang="ja-JP" altLang="en-US" sz="2000" b="1" dirty="0">
                <a:solidFill>
                  <a:srgbClr val="002060"/>
                </a:solidFill>
                <a:latin typeface="BIZ UDPゴシック" panose="020B0400000000000000" pitchFamily="50" charset="-128"/>
                <a:ea typeface="BIZ UDPゴシック" panose="020B0400000000000000" pitchFamily="50" charset="-128"/>
              </a:rPr>
              <a:t>名分のバッグを注文し、待っているところです♪　少量でも、親切丁寧に分かりやすくご対応して頂いたことに感動しています。　　デニム好きの方に、倉敷デニムの小物をプレゼントしてみると喜ばれるのでは～</a:t>
            </a:r>
            <a:r>
              <a:rPr lang="en-US" altLang="ja-JP" sz="2000" b="1">
                <a:solidFill>
                  <a:srgbClr val="002060"/>
                </a:solidFill>
                <a:latin typeface="BIZ UDPゴシック" panose="020B0400000000000000" pitchFamily="50" charset="-128"/>
                <a:ea typeface="BIZ UDPゴシック" panose="020B0400000000000000" pitchFamily="50" charset="-128"/>
              </a:rPr>
              <a:t>!(^^)!</a:t>
            </a:r>
            <a:r>
              <a:rPr lang="ja-JP" altLang="en-US" sz="2000" b="1">
                <a:solidFill>
                  <a:srgbClr val="002060"/>
                </a:solidFill>
                <a:latin typeface="BIZ UDPゴシック" panose="020B0400000000000000" pitchFamily="50" charset="-128"/>
                <a:ea typeface="BIZ UDPゴシック" panose="020B0400000000000000" pitchFamily="50" charset="-128"/>
              </a:rPr>
              <a:t>　　　　　　　　　　　　　　　　　　　　　　　</a:t>
            </a:r>
            <a:r>
              <a:rPr lang="ja-JP" altLang="en-US" sz="2000" b="1" dirty="0">
                <a:solidFill>
                  <a:srgbClr val="002060"/>
                </a:solidFill>
                <a:latin typeface="BIZ UDPゴシック" panose="020B0400000000000000" pitchFamily="50" charset="-128"/>
                <a:ea typeface="BIZ UDPゴシック" panose="020B0400000000000000" pitchFamily="50" charset="-128"/>
              </a:rPr>
              <a:t>私は、株式会社ハート・プラニング 木村健吾さんの倉敷デニム雑貨を推薦いたします。</a:t>
            </a:r>
            <a:endParaRPr lang="en-US" altLang="ja-JP" sz="2000" b="1" dirty="0">
              <a:solidFill>
                <a:srgbClr val="002060"/>
              </a:solidFill>
              <a:latin typeface="BIZ UDPゴシック" panose="020B0400000000000000" pitchFamily="50" charset="-128"/>
              <a:ea typeface="BIZ UDPゴシック" panose="020B0400000000000000" pitchFamily="50" charset="-128"/>
            </a:endParaRPr>
          </a:p>
          <a:p>
            <a:r>
              <a:rPr lang="ja-JP" altLang="en-US" sz="2000" b="1" dirty="0">
                <a:solidFill>
                  <a:srgbClr val="002060"/>
                </a:solidFill>
                <a:latin typeface="BIZ UDPゴシック" panose="020B0400000000000000" pitchFamily="50" charset="-128"/>
                <a:ea typeface="BIZ UDPゴシック" panose="020B0400000000000000" pitchFamily="50" charset="-128"/>
              </a:rPr>
              <a:t>　　　　　　　</a:t>
            </a:r>
          </a:p>
        </p:txBody>
      </p:sp>
      <p:sp>
        <p:nvSpPr>
          <p:cNvPr id="15" name="矢印: 右 14">
            <a:extLst>
              <a:ext uri="{FF2B5EF4-FFF2-40B4-BE49-F238E27FC236}">
                <a16:creationId xmlns:a16="http://schemas.microsoft.com/office/drawing/2014/main" id="{FE2FE53B-FB9E-4455-837F-6CA70A04B41B}"/>
              </a:ext>
            </a:extLst>
          </p:cNvPr>
          <p:cNvSpPr/>
          <p:nvPr/>
        </p:nvSpPr>
        <p:spPr>
          <a:xfrm>
            <a:off x="2536700" y="5213602"/>
            <a:ext cx="933450" cy="712833"/>
          </a:xfrm>
          <a:prstGeom prst="right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1" name="Picture 7" descr="赤いリボンのイラスト | 無料イラスト素材のillalet">
            <a:extLst>
              <a:ext uri="{FF2B5EF4-FFF2-40B4-BE49-F238E27FC236}">
                <a16:creationId xmlns:a16="http://schemas.microsoft.com/office/drawing/2014/main" id="{29E4A22F-3F8C-45B8-80FD-18F01D65B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46277">
            <a:off x="9933660" y="350107"/>
            <a:ext cx="2089315" cy="1284482"/>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9F9287B4-4D53-4512-8E97-739B2DA59089}"/>
              </a:ext>
            </a:extLst>
          </p:cNvPr>
          <p:cNvSpPr txBox="1">
            <a:spLocks/>
          </p:cNvSpPr>
          <p:nvPr/>
        </p:nvSpPr>
        <p:spPr>
          <a:xfrm>
            <a:off x="1531828" y="333607"/>
            <a:ext cx="8130988" cy="10309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endParaRPr lang="ja-JP" altLang="en-US" sz="3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8847504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260</Words>
  <Application>Microsoft Office PowerPoint</Application>
  <PresentationFormat>ワイド画面</PresentationFormat>
  <Paragraphs>13</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BIZ UDPゴシック</vt:lpstr>
      <vt:lpstr>HGP明朝B</vt:lpstr>
      <vt:lpstr>游ゴシック</vt:lpstr>
      <vt:lpstr>游ゴシック Light</vt:lpstr>
      <vt:lpstr>Arial</vt:lpstr>
      <vt:lpstr>Office テーマ</vt:lpstr>
      <vt:lpstr>株式会社ハート・プランニング　木村　健吾様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倉敷デニム雑貨製作</dc:title>
  <dc:creator>win10 dell</dc:creator>
  <cp:lastModifiedBy>win10 dell</cp:lastModifiedBy>
  <cp:revision>8</cp:revision>
  <dcterms:created xsi:type="dcterms:W3CDTF">2022-03-10T20:44:08Z</dcterms:created>
  <dcterms:modified xsi:type="dcterms:W3CDTF">2022-03-12T08:35:55Z</dcterms:modified>
</cp:coreProperties>
</file>