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5" d="100"/>
          <a:sy n="75" d="100"/>
        </p:scale>
        <p:origin x="2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B7B019-673B-47F8-B5E4-8BA489C4D20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E690679-5332-4382-8F5F-D76F8E5F62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97F13A2-0C72-47DB-AB2E-8A3ED653ECAF}"/>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5" name="フッター プレースホルダー 4">
            <a:extLst>
              <a:ext uri="{FF2B5EF4-FFF2-40B4-BE49-F238E27FC236}">
                <a16:creationId xmlns:a16="http://schemas.microsoft.com/office/drawing/2014/main" id="{B5B51AF5-BD24-4F3B-9CC9-6A2423D116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9E2BC3-BE7B-41D9-BC74-54E9C13DB4F4}"/>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4179223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A34355-83C4-4268-8A94-9095D26444D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396DC12-B362-4369-9F30-E40AB5FFAFD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9F7DA9-584D-41D6-92B6-26F48E0E9550}"/>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5" name="フッター プレースホルダー 4">
            <a:extLst>
              <a:ext uri="{FF2B5EF4-FFF2-40B4-BE49-F238E27FC236}">
                <a16:creationId xmlns:a16="http://schemas.microsoft.com/office/drawing/2014/main" id="{26AA4015-D354-4480-9160-3CDB0B9530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6099CEA-FCCD-43FB-A8C1-60923CD9067E}"/>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3222637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B3D7690-505F-496D-B324-3C492AD7ACD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535D1A4-8F52-45F2-8D4F-AF6D8CA3E98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2AC020-669C-49C5-949B-0DB9D4B2789A}"/>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5" name="フッター プレースホルダー 4">
            <a:extLst>
              <a:ext uri="{FF2B5EF4-FFF2-40B4-BE49-F238E27FC236}">
                <a16:creationId xmlns:a16="http://schemas.microsoft.com/office/drawing/2014/main" id="{78CB8DA8-8B7E-4634-A355-A1DE8F6F72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70A3597-8E2A-415C-86CB-5D2A95DB21C2}"/>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1101519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21D77A-8D36-4668-9B7F-74454543C57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8EACA51-ECA6-4AFA-B522-57284B6B170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097638-A0EC-4836-8BEF-3B69C779B66D}"/>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5" name="フッター プレースホルダー 4">
            <a:extLst>
              <a:ext uri="{FF2B5EF4-FFF2-40B4-BE49-F238E27FC236}">
                <a16:creationId xmlns:a16="http://schemas.microsoft.com/office/drawing/2014/main" id="{675EC205-6C0E-4340-9793-7176B1ED35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397215-D302-4B05-902F-298CDE4ECE3E}"/>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3714025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2E7EB2-4078-45BF-AF1D-8DED3B84574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DA4C40-D8AB-4F5C-BB37-AD9664E684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0A6A850-CCFC-4A28-AE47-2F61C46E5933}"/>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5" name="フッター プレースホルダー 4">
            <a:extLst>
              <a:ext uri="{FF2B5EF4-FFF2-40B4-BE49-F238E27FC236}">
                <a16:creationId xmlns:a16="http://schemas.microsoft.com/office/drawing/2014/main" id="{D1CA76A6-62C6-4977-A7FE-D2A5BEC19F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E411E4-9AE2-4326-A041-11F65F8B02DA}"/>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3000078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C175EF-5813-4525-A548-650EF9C71D5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747E43D-A6AA-4E3E-BEE1-EFF843010F4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FE6E102-8524-4464-9FF4-FF0D6B2F8F2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A51E002-225E-4A50-A1D9-79A4EC637572}"/>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6" name="フッター プレースホルダー 5">
            <a:extLst>
              <a:ext uri="{FF2B5EF4-FFF2-40B4-BE49-F238E27FC236}">
                <a16:creationId xmlns:a16="http://schemas.microsoft.com/office/drawing/2014/main" id="{E006128D-3ECE-49DC-9C7A-C531984220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409315-425B-47DC-8525-D1D18462656A}"/>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2791667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9212DB-9B53-439E-ADAF-F3F80EEC7B9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8E93884-5C2B-4869-8310-7981293C17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6F14D23-D889-4EA6-AC5E-C13CFF8F6D9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6AC1FD0-FED1-4A25-A247-D79F65EBF3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A0FDDC5-98DC-48BF-B0DC-D750E70A81A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6BFE482-57C2-43CE-92D7-6D56C6956F6F}"/>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8" name="フッター プレースホルダー 7">
            <a:extLst>
              <a:ext uri="{FF2B5EF4-FFF2-40B4-BE49-F238E27FC236}">
                <a16:creationId xmlns:a16="http://schemas.microsoft.com/office/drawing/2014/main" id="{DC9BAF3A-F08B-4F1D-B82C-3350446D1DA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4C88B12-66DB-499D-8E94-293CD85EFA4A}"/>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930611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AAC7DE-4F02-49A5-B721-7A26B3734B0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B7E5CBE-A9C8-4226-B349-91FFCCE8469F}"/>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4" name="フッター プレースホルダー 3">
            <a:extLst>
              <a:ext uri="{FF2B5EF4-FFF2-40B4-BE49-F238E27FC236}">
                <a16:creationId xmlns:a16="http://schemas.microsoft.com/office/drawing/2014/main" id="{94BA65F0-2031-42CD-A929-2ED4444E722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8EDFEF7-6A6C-4112-B9CF-CEF1EC29EAE8}"/>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158294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3C93B18-30E6-4047-A5DA-CCE6DBA86C79}"/>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3" name="フッター プレースホルダー 2">
            <a:extLst>
              <a:ext uri="{FF2B5EF4-FFF2-40B4-BE49-F238E27FC236}">
                <a16:creationId xmlns:a16="http://schemas.microsoft.com/office/drawing/2014/main" id="{7700CAE3-DAF0-4021-9614-E1B7020288C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1F62A19-712B-4A12-9F31-FA2F969C4A0D}"/>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2600571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18AAF-FB8C-413D-B5FA-B844DA5B9CF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994AE09-FD70-4351-B502-AA2CDE97D0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E3DBF12-A80F-422E-9626-719C514A10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ADD3C43-37A2-4FBF-BA6E-69DFD195337C}"/>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6" name="フッター プレースホルダー 5">
            <a:extLst>
              <a:ext uri="{FF2B5EF4-FFF2-40B4-BE49-F238E27FC236}">
                <a16:creationId xmlns:a16="http://schemas.microsoft.com/office/drawing/2014/main" id="{83849387-717A-448B-8DD0-99727ACB56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4ED3585-C28F-4B45-86B4-7316DD528AF6}"/>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2956426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85452E-1EDC-4187-BBBB-9BBC63E58CD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7F7C42F-FB80-4F3F-8633-66DB2D3C5B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46A57DE-02A0-44F5-B9AA-9D6B776057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5AB3D9A-B783-431C-A785-82B783285513}"/>
              </a:ext>
            </a:extLst>
          </p:cNvPr>
          <p:cNvSpPr>
            <a:spLocks noGrp="1"/>
          </p:cNvSpPr>
          <p:nvPr>
            <p:ph type="dt" sz="half" idx="10"/>
          </p:nvPr>
        </p:nvSpPr>
        <p:spPr/>
        <p:txBody>
          <a:bodyPr/>
          <a:lstStyle/>
          <a:p>
            <a:fld id="{D943FB03-1BAF-4640-B031-67FB2C87C3B9}" type="datetimeFigureOut">
              <a:rPr kumimoji="1" lang="ja-JP" altLang="en-US" smtClean="0"/>
              <a:t>2022/3/27</a:t>
            </a:fld>
            <a:endParaRPr kumimoji="1" lang="ja-JP" altLang="en-US"/>
          </a:p>
        </p:txBody>
      </p:sp>
      <p:sp>
        <p:nvSpPr>
          <p:cNvPr id="6" name="フッター プレースホルダー 5">
            <a:extLst>
              <a:ext uri="{FF2B5EF4-FFF2-40B4-BE49-F238E27FC236}">
                <a16:creationId xmlns:a16="http://schemas.microsoft.com/office/drawing/2014/main" id="{520B8065-DBDB-408B-8DE6-2BA6A3EBE92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1DB6B5-101C-4C83-B18B-98A937FAE135}"/>
              </a:ext>
            </a:extLst>
          </p:cNvPr>
          <p:cNvSpPr>
            <a:spLocks noGrp="1"/>
          </p:cNvSpPr>
          <p:nvPr>
            <p:ph type="sldNum" sz="quarter" idx="12"/>
          </p:nvPr>
        </p:nvSpPr>
        <p:spPr/>
        <p:txBody>
          <a:body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1292058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6C1F6C0-DCA5-4711-B140-E32EF3AC8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63B407C-85C3-42A7-8574-264F1077B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0521A2-7D06-4BD3-961F-568E4E1348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43FB03-1BAF-4640-B031-67FB2C87C3B9}" type="datetimeFigureOut">
              <a:rPr kumimoji="1" lang="ja-JP" altLang="en-US" smtClean="0"/>
              <a:t>2022/3/27</a:t>
            </a:fld>
            <a:endParaRPr kumimoji="1" lang="ja-JP" altLang="en-US"/>
          </a:p>
        </p:txBody>
      </p:sp>
      <p:sp>
        <p:nvSpPr>
          <p:cNvPr id="5" name="フッター プレースホルダー 4">
            <a:extLst>
              <a:ext uri="{FF2B5EF4-FFF2-40B4-BE49-F238E27FC236}">
                <a16:creationId xmlns:a16="http://schemas.microsoft.com/office/drawing/2014/main" id="{29802CE6-F70D-44F8-80E7-2B0FD15B1B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711412B-FC6C-40AF-AF18-7E0A90C4F0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DB682-3D2B-492A-BB91-B49385BEA62E}" type="slidenum">
              <a:rPr kumimoji="1" lang="ja-JP" altLang="en-US" smtClean="0"/>
              <a:t>‹#›</a:t>
            </a:fld>
            <a:endParaRPr kumimoji="1" lang="ja-JP" altLang="en-US"/>
          </a:p>
        </p:txBody>
      </p:sp>
    </p:spTree>
    <p:extLst>
      <p:ext uri="{BB962C8B-B14F-4D97-AF65-F5344CB8AC3E}">
        <p14:creationId xmlns:p14="http://schemas.microsoft.com/office/powerpoint/2010/main" val="3051815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gahag.net/000613-ribbon-background/"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912DC64-7136-4414-84E0-EC6CBCA9134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1"/>
            <a:ext cx="12192000" cy="6858000"/>
          </a:xfrm>
          <a:prstGeom prst="rect">
            <a:avLst/>
          </a:prstGeom>
        </p:spPr>
      </p:pic>
      <p:sp>
        <p:nvSpPr>
          <p:cNvPr id="6" name="テキスト ボックス 5">
            <a:extLst>
              <a:ext uri="{FF2B5EF4-FFF2-40B4-BE49-F238E27FC236}">
                <a16:creationId xmlns:a16="http://schemas.microsoft.com/office/drawing/2014/main" id="{919F7F55-B093-44C0-B13C-6AEA1CA1835F}"/>
              </a:ext>
            </a:extLst>
          </p:cNvPr>
          <p:cNvSpPr txBox="1"/>
          <p:nvPr/>
        </p:nvSpPr>
        <p:spPr>
          <a:xfrm>
            <a:off x="723900" y="1619250"/>
            <a:ext cx="8020050" cy="646331"/>
          </a:xfrm>
          <a:prstGeom prst="rect">
            <a:avLst/>
          </a:prstGeom>
          <a:noFill/>
        </p:spPr>
        <p:txBody>
          <a:bodyPr wrap="square" rtlCol="0">
            <a:spAutoFit/>
          </a:bodyPr>
          <a:lstStyle/>
          <a:p>
            <a:r>
              <a:rPr kumimoji="1" lang="ja-JP" altLang="en-US" sz="3600" dirty="0">
                <a:latin typeface="HGP創英ﾌﾟﾚｾﾞﾝｽEB" panose="02020800000000000000" pitchFamily="18" charset="-128"/>
                <a:ea typeface="HGP創英ﾌﾟﾚｾﾞﾝｽEB" panose="02020800000000000000" pitchFamily="18" charset="-128"/>
              </a:rPr>
              <a:t>株式会社コンダクター　斎藤和貴様</a:t>
            </a:r>
          </a:p>
        </p:txBody>
      </p:sp>
      <p:sp>
        <p:nvSpPr>
          <p:cNvPr id="8" name="テキスト ボックス 7">
            <a:extLst>
              <a:ext uri="{FF2B5EF4-FFF2-40B4-BE49-F238E27FC236}">
                <a16:creationId xmlns:a16="http://schemas.microsoft.com/office/drawing/2014/main" id="{AB06614D-5E9B-4906-AFBD-A110350454C2}"/>
              </a:ext>
            </a:extLst>
          </p:cNvPr>
          <p:cNvSpPr txBox="1"/>
          <p:nvPr/>
        </p:nvSpPr>
        <p:spPr>
          <a:xfrm flipH="1">
            <a:off x="476250" y="2411731"/>
            <a:ext cx="11271250" cy="4216539"/>
          </a:xfrm>
          <a:prstGeom prst="rect">
            <a:avLst/>
          </a:prstGeom>
          <a:noFill/>
        </p:spPr>
        <p:txBody>
          <a:bodyPr wrap="square" rtlCol="0">
            <a:spAutoFit/>
          </a:bodyPr>
          <a:lstStyle/>
          <a:p>
            <a:r>
              <a:rPr lang="en-US" altLang="ja-JP" sz="2000" dirty="0">
                <a:latin typeface="HGP創英ﾌﾟﾚｾﾞﾝｽEB" panose="02020800000000000000" pitchFamily="18" charset="-128"/>
                <a:ea typeface="HGP創英ﾌﾟﾚｾﾞﾝｽEB" panose="02020800000000000000" pitchFamily="18" charset="-128"/>
              </a:rPr>
              <a:t>【</a:t>
            </a:r>
            <a:r>
              <a:rPr kumimoji="1" lang="ja-JP" altLang="en-US" sz="2000" dirty="0">
                <a:latin typeface="HGP創英ﾌﾟﾚｾﾞﾝｽEB" panose="02020800000000000000" pitchFamily="18" charset="-128"/>
                <a:ea typeface="HGP創英ﾌﾟﾚｾﾞﾝｽEB" panose="02020800000000000000" pitchFamily="18" charset="-128"/>
              </a:rPr>
              <a:t>コスパの良い集客を実現する</a:t>
            </a:r>
            <a:r>
              <a:rPr kumimoji="1" lang="en-US" altLang="ja-JP" sz="2000" dirty="0">
                <a:latin typeface="HGP創英ﾌﾟﾚｾﾞﾝｽEB" panose="02020800000000000000" pitchFamily="18" charset="-128"/>
                <a:ea typeface="HGP創英ﾌﾟﾚｾﾞﾝｽEB" panose="02020800000000000000" pitchFamily="18" charset="-128"/>
              </a:rPr>
              <a:t>Web</a:t>
            </a:r>
            <a:r>
              <a:rPr kumimoji="1" lang="ja-JP" altLang="en-US" sz="2000" dirty="0">
                <a:latin typeface="HGP創英ﾌﾟﾚｾﾞﾝｽEB" panose="02020800000000000000" pitchFamily="18" charset="-128"/>
                <a:ea typeface="HGP創英ﾌﾟﾚｾﾞﾝｽEB" panose="02020800000000000000" pitchFamily="18" charset="-128"/>
              </a:rPr>
              <a:t>広告代理店</a:t>
            </a:r>
            <a:r>
              <a:rPr kumimoji="1" lang="en-US" altLang="ja-JP" sz="2000" dirty="0">
                <a:latin typeface="HGP創英ﾌﾟﾚｾﾞﾝｽEB" panose="02020800000000000000" pitchFamily="18" charset="-128"/>
                <a:ea typeface="HGP創英ﾌﾟﾚｾﾞﾝｽEB" panose="02020800000000000000" pitchFamily="18" charset="-128"/>
              </a:rPr>
              <a:t>】</a:t>
            </a:r>
            <a:r>
              <a:rPr kumimoji="1" lang="ja-JP" altLang="en-US" sz="2000" dirty="0">
                <a:latin typeface="HGP創英ﾌﾟﾚｾﾞﾝｽEB" panose="02020800000000000000" pitchFamily="18" charset="-128"/>
                <a:ea typeface="HGP創英ﾌﾟﾚｾﾞﾝｽEB" panose="02020800000000000000" pitchFamily="18" charset="-128"/>
              </a:rPr>
              <a:t>　斎藤和貴さんを推薦いたします。</a:t>
            </a:r>
            <a:endParaRPr kumimoji="1" lang="en-US" altLang="ja-JP" sz="2000" dirty="0">
              <a:latin typeface="HGP創英ﾌﾟﾚｾﾞﾝｽEB" panose="02020800000000000000" pitchFamily="18" charset="-128"/>
              <a:ea typeface="HGP創英ﾌﾟﾚｾﾞﾝｽEB" panose="02020800000000000000" pitchFamily="18" charset="-128"/>
            </a:endParaRPr>
          </a:p>
          <a:p>
            <a:r>
              <a:rPr lang="ja-JP" altLang="en-US" sz="2000" dirty="0">
                <a:latin typeface="HGP創英ﾌﾟﾚｾﾞﾝｽEB" panose="02020800000000000000" pitchFamily="18" charset="-128"/>
                <a:ea typeface="HGP創英ﾌﾟﾚｾﾞﾝｽEB" panose="02020800000000000000" pitchFamily="18" charset="-128"/>
              </a:rPr>
              <a:t>今まで</a:t>
            </a:r>
            <a:r>
              <a:rPr lang="en-US" altLang="ja-JP" sz="2000" dirty="0">
                <a:latin typeface="HGP創英ﾌﾟﾚｾﾞﾝｽEB" panose="02020800000000000000" pitchFamily="18" charset="-128"/>
                <a:ea typeface="HGP創英ﾌﾟﾚｾﾞﾝｽEB" panose="02020800000000000000" pitchFamily="18" charset="-128"/>
              </a:rPr>
              <a:t>Web</a:t>
            </a:r>
            <a:r>
              <a:rPr lang="ja-JP" altLang="en-US" sz="2000" dirty="0">
                <a:latin typeface="HGP創英ﾌﾟﾚｾﾞﾝｽEB" panose="02020800000000000000" pitchFamily="18" charset="-128"/>
                <a:ea typeface="HGP創英ﾌﾟﾚｾﾞﾝｽEB" panose="02020800000000000000" pitchFamily="18" charset="-128"/>
              </a:rPr>
              <a:t>広告に注力してこなかった私ですが、斎藤さんのお話を聞いて興味を持ち必要性を感じました。</a:t>
            </a:r>
            <a:endParaRPr lang="en-US" altLang="ja-JP" sz="2000" dirty="0">
              <a:latin typeface="HGP創英ﾌﾟﾚｾﾞﾝｽEB" panose="02020800000000000000" pitchFamily="18" charset="-128"/>
              <a:ea typeface="HGP創英ﾌﾟﾚｾﾞﾝｽEB" panose="02020800000000000000" pitchFamily="18" charset="-128"/>
            </a:endParaRPr>
          </a:p>
          <a:p>
            <a:r>
              <a:rPr kumimoji="1" lang="ja-JP" altLang="en-US" sz="2000" dirty="0">
                <a:latin typeface="HGP創英ﾌﾟﾚｾﾞﾝｽEB" panose="02020800000000000000" pitchFamily="18" charset="-128"/>
                <a:ea typeface="HGP創英ﾌﾟﾚｾﾞﾝｽEB" panose="02020800000000000000" pitchFamily="18" charset="-128"/>
              </a:rPr>
              <a:t>斎藤さんは大変親身になって私の事業内容や集客状況などをメモを取りながら聞いて下さったのはもちろんのこと、補助金を活用しての進め方までアドバイスして下さいました。</a:t>
            </a:r>
            <a:endParaRPr kumimoji="1" lang="en-US" altLang="ja-JP" sz="2000" dirty="0">
              <a:latin typeface="HGP創英ﾌﾟﾚｾﾞﾝｽEB" panose="02020800000000000000" pitchFamily="18" charset="-128"/>
              <a:ea typeface="HGP創英ﾌﾟﾚｾﾞﾝｽEB" panose="02020800000000000000" pitchFamily="18" charset="-128"/>
            </a:endParaRPr>
          </a:p>
          <a:p>
            <a:r>
              <a:rPr kumimoji="1" lang="ja-JP" altLang="en-US" sz="2000" dirty="0">
                <a:latin typeface="HGP創英ﾌﾟﾚｾﾞﾝｽEB" panose="02020800000000000000" pitchFamily="18" charset="-128"/>
                <a:ea typeface="HGP創英ﾌﾟﾚｾﾞﾝｽEB" panose="02020800000000000000" pitchFamily="18" charset="-128"/>
              </a:rPr>
              <a:t>私個人でできることも懇切丁寧に教えて下さり、わからないこともすぐに対応頂きとても助かりました。</a:t>
            </a:r>
            <a:endParaRPr kumimoji="1" lang="en-US" altLang="ja-JP" sz="2000" dirty="0">
              <a:latin typeface="HGP創英ﾌﾟﾚｾﾞﾝｽEB" panose="02020800000000000000" pitchFamily="18" charset="-128"/>
              <a:ea typeface="HGP創英ﾌﾟﾚｾﾞﾝｽEB" panose="02020800000000000000" pitchFamily="18" charset="-128"/>
            </a:endParaRPr>
          </a:p>
          <a:p>
            <a:r>
              <a:rPr lang="ja-JP" altLang="en-US" sz="2000" dirty="0">
                <a:latin typeface="HGP創英ﾌﾟﾚｾﾞﾝｽEB" panose="02020800000000000000" pitchFamily="18" charset="-128"/>
                <a:ea typeface="HGP創英ﾌﾟﾚｾﾞﾝｽEB" panose="02020800000000000000" pitchFamily="18" charset="-128"/>
              </a:rPr>
              <a:t>斎藤さんは顧客の立場に立ち、使命感をもってお仕事をされており信頼出来ます。</a:t>
            </a:r>
            <a:endParaRPr lang="en-US" altLang="ja-JP" sz="2000" dirty="0">
              <a:latin typeface="HGP創英ﾌﾟﾚｾﾞﾝｽEB" panose="02020800000000000000" pitchFamily="18" charset="-128"/>
              <a:ea typeface="HGP創英ﾌﾟﾚｾﾞﾝｽEB" panose="02020800000000000000" pitchFamily="18" charset="-128"/>
            </a:endParaRPr>
          </a:p>
          <a:p>
            <a:r>
              <a:rPr lang="ja-JP" altLang="en-US" sz="2000" dirty="0">
                <a:latin typeface="HGP創英ﾌﾟﾚｾﾞﾝｽEB" panose="02020800000000000000" pitchFamily="18" charset="-128"/>
                <a:ea typeface="HGP創英ﾌﾟﾚｾﾞﾝｽEB" panose="02020800000000000000" pitchFamily="18" charset="-128"/>
              </a:rPr>
              <a:t>また、これまで高いイメージだった</a:t>
            </a:r>
            <a:r>
              <a:rPr lang="en-US" altLang="ja-JP" sz="2000" dirty="0">
                <a:latin typeface="HGP創英ﾌﾟﾚｾﾞﾝｽEB" panose="02020800000000000000" pitchFamily="18" charset="-128"/>
                <a:ea typeface="HGP創英ﾌﾟﾚｾﾞﾝｽEB" panose="02020800000000000000" pitchFamily="18" charset="-128"/>
              </a:rPr>
              <a:t>Web</a:t>
            </a:r>
            <a:r>
              <a:rPr lang="ja-JP" altLang="en-US" sz="2000" dirty="0">
                <a:latin typeface="HGP創英ﾌﾟﾚｾﾞﾝｽEB" panose="02020800000000000000" pitchFamily="18" charset="-128"/>
                <a:ea typeface="HGP創英ﾌﾟﾚｾﾞﾝｽEB" panose="02020800000000000000" pitchFamily="18" charset="-128"/>
              </a:rPr>
              <a:t>広告をより身近に利用しやすいサービスとして提供しています。</a:t>
            </a:r>
            <a:endParaRPr lang="en-US" altLang="ja-JP" sz="2000" dirty="0">
              <a:latin typeface="HGP創英ﾌﾟﾚｾﾞﾝｽEB" panose="02020800000000000000" pitchFamily="18" charset="-128"/>
              <a:ea typeface="HGP創英ﾌﾟﾚｾﾞﾝｽEB" panose="02020800000000000000" pitchFamily="18" charset="-128"/>
            </a:endParaRPr>
          </a:p>
          <a:p>
            <a:r>
              <a:rPr kumimoji="1" lang="ja-JP" altLang="en-US" sz="2000" dirty="0">
                <a:latin typeface="HGP創英ﾌﾟﾚｾﾞﾝｽEB" panose="02020800000000000000" pitchFamily="18" charset="-128"/>
                <a:ea typeface="HGP創英ﾌﾟﾚｾﾞﾝｽEB" panose="02020800000000000000" pitchFamily="18" charset="-128"/>
              </a:rPr>
              <a:t>効果的な</a:t>
            </a:r>
            <a:r>
              <a:rPr kumimoji="1" lang="en-US" altLang="ja-JP" sz="2000" dirty="0">
                <a:latin typeface="HGP創英ﾌﾟﾚｾﾞﾝｽEB" panose="02020800000000000000" pitchFamily="18" charset="-128"/>
                <a:ea typeface="HGP創英ﾌﾟﾚｾﾞﾝｽEB" panose="02020800000000000000" pitchFamily="18" charset="-128"/>
              </a:rPr>
              <a:t>Web</a:t>
            </a:r>
            <a:r>
              <a:rPr kumimoji="1" lang="ja-JP" altLang="en-US" sz="2000" dirty="0">
                <a:latin typeface="HGP創英ﾌﾟﾚｾﾞﾝｽEB" panose="02020800000000000000" pitchFamily="18" charset="-128"/>
                <a:ea typeface="HGP創英ﾌﾟﾚｾﾞﾝｽEB" panose="02020800000000000000" pitchFamily="18" charset="-128"/>
              </a:rPr>
              <a:t>広告を検討中の方はぜひ一度斎藤さんにご相談することをお勧めします。</a:t>
            </a:r>
            <a:endParaRPr kumimoji="1" lang="en-US" altLang="ja-JP" sz="2000" dirty="0">
              <a:latin typeface="HGP創英ﾌﾟﾚｾﾞﾝｽEB" panose="02020800000000000000" pitchFamily="18" charset="-128"/>
              <a:ea typeface="HGP創英ﾌﾟﾚｾﾞﾝｽEB" panose="02020800000000000000" pitchFamily="18" charset="-128"/>
            </a:endParaRPr>
          </a:p>
          <a:p>
            <a:endParaRPr kumimoji="1" lang="en-US" altLang="ja-JP" sz="2000" dirty="0">
              <a:latin typeface="HGP創英ﾌﾟﾚｾﾞﾝｽEB" panose="02020800000000000000" pitchFamily="18" charset="-128"/>
              <a:ea typeface="HGP創英ﾌﾟﾚｾﾞﾝｽEB" panose="02020800000000000000" pitchFamily="18" charset="-128"/>
            </a:endParaRPr>
          </a:p>
          <a:p>
            <a:r>
              <a:rPr kumimoji="1" lang="ja-JP" altLang="en-US" sz="2000" dirty="0">
                <a:latin typeface="HGP創英ﾌﾟﾚｾﾞﾝｽEB" panose="02020800000000000000" pitchFamily="18" charset="-128"/>
                <a:ea typeface="HGP創英ﾌﾟﾚｾﾞﾝｽEB" panose="02020800000000000000" pitchFamily="18" charset="-128"/>
              </a:rPr>
              <a:t>顧客ファーストで誠実なサービスを提供する</a:t>
            </a:r>
            <a:r>
              <a:rPr kumimoji="1" lang="en-US" altLang="ja-JP" sz="2000" dirty="0">
                <a:latin typeface="HGP創英ﾌﾟﾚｾﾞﾝｽEB" panose="02020800000000000000" pitchFamily="18" charset="-128"/>
                <a:ea typeface="HGP創英ﾌﾟﾚｾﾞﾝｽEB" panose="02020800000000000000" pitchFamily="18" charset="-128"/>
              </a:rPr>
              <a:t>『</a:t>
            </a:r>
            <a:r>
              <a:rPr kumimoji="1" lang="ja-JP" altLang="en-US" sz="2000" dirty="0">
                <a:latin typeface="HGP創英ﾌﾟﾚｾﾞﾝｽEB" panose="02020800000000000000" pitchFamily="18" charset="-128"/>
                <a:ea typeface="HGP創英ﾌﾟﾚｾﾞﾝｽEB" panose="02020800000000000000" pitchFamily="18" charset="-128"/>
              </a:rPr>
              <a:t>株式会社コンダクター</a:t>
            </a:r>
            <a:r>
              <a:rPr kumimoji="1" lang="en-US" altLang="ja-JP" sz="2000" dirty="0">
                <a:latin typeface="HGP創英ﾌﾟﾚｾﾞﾝｽEB" panose="02020800000000000000" pitchFamily="18" charset="-128"/>
                <a:ea typeface="HGP創英ﾌﾟﾚｾﾞﾝｽEB" panose="02020800000000000000" pitchFamily="18" charset="-128"/>
              </a:rPr>
              <a:t>』</a:t>
            </a:r>
            <a:r>
              <a:rPr kumimoji="1" lang="ja-JP" altLang="en-US" sz="2000" dirty="0">
                <a:latin typeface="HGP創英ﾌﾟﾚｾﾞﾝｽEB" panose="02020800000000000000" pitchFamily="18" charset="-128"/>
                <a:ea typeface="HGP創英ﾌﾟﾚｾﾞﾝｽEB" panose="02020800000000000000" pitchFamily="18" charset="-128"/>
              </a:rPr>
              <a:t>　斎藤和貴さんを推薦致します。</a:t>
            </a:r>
            <a:endParaRPr kumimoji="1" lang="en-US" altLang="ja-JP" sz="2000" dirty="0">
              <a:latin typeface="HGP創英ﾌﾟﾚｾﾞﾝｽEB" panose="02020800000000000000" pitchFamily="18" charset="-128"/>
              <a:ea typeface="HGP創英ﾌﾟﾚｾﾞﾝｽEB" panose="02020800000000000000" pitchFamily="18" charset="-128"/>
            </a:endParaRPr>
          </a:p>
          <a:p>
            <a:endParaRPr lang="en-US" altLang="ja-JP" sz="2000" dirty="0"/>
          </a:p>
          <a:p>
            <a:r>
              <a:rPr kumimoji="1" lang="ja-JP" altLang="en-US" dirty="0"/>
              <a:t>　　　　　　　　　　　　　　　　　　　 </a:t>
            </a:r>
            <a:r>
              <a:rPr kumimoji="1" lang="ja-JP" altLang="en-US" sz="2400" dirty="0">
                <a:latin typeface="HGP創英ﾌﾟﾚｾﾞﾝｽEB" panose="02020800000000000000" pitchFamily="18" charset="-128"/>
                <a:ea typeface="HGP創英ﾌﾟﾚｾﾞﾝｽEB" panose="02020800000000000000" pitchFamily="18" charset="-128"/>
              </a:rPr>
              <a:t>令和</a:t>
            </a:r>
            <a:r>
              <a:rPr kumimoji="1" lang="en-US" altLang="ja-JP" sz="2400" dirty="0">
                <a:latin typeface="HGP創英ﾌﾟﾚｾﾞﾝｽEB" panose="02020800000000000000" pitchFamily="18" charset="-128"/>
                <a:ea typeface="HGP創英ﾌﾟﾚｾﾞﾝｽEB" panose="02020800000000000000" pitchFamily="18" charset="-128"/>
              </a:rPr>
              <a:t>4</a:t>
            </a:r>
            <a:r>
              <a:rPr kumimoji="1" lang="ja-JP" altLang="en-US" sz="2400" dirty="0">
                <a:latin typeface="HGP創英ﾌﾟﾚｾﾞﾝｽEB" panose="02020800000000000000" pitchFamily="18" charset="-128"/>
                <a:ea typeface="HGP創英ﾌﾟﾚｾﾞﾝｽEB" panose="02020800000000000000" pitchFamily="18" charset="-128"/>
              </a:rPr>
              <a:t>年３月２７日    </a:t>
            </a:r>
            <a:r>
              <a:rPr kumimoji="1" lang="en-US" altLang="ja-JP" sz="2400" dirty="0">
                <a:latin typeface="HGP創英ﾌﾟﾚｾﾞﾝｽEB" panose="02020800000000000000" pitchFamily="18" charset="-128"/>
                <a:ea typeface="HGP創英ﾌﾟﾚｾﾞﾝｽEB" panose="02020800000000000000" pitchFamily="18" charset="-128"/>
              </a:rPr>
              <a:t>DragonFly</a:t>
            </a:r>
            <a:r>
              <a:rPr kumimoji="1" lang="ja-JP" altLang="en-US" sz="2400" dirty="0">
                <a:latin typeface="HGP創英ﾌﾟﾚｾﾞﾝｽEB" panose="02020800000000000000" pitchFamily="18" charset="-128"/>
                <a:ea typeface="HGP創英ﾌﾟﾚｾﾞﾝｽEB" panose="02020800000000000000" pitchFamily="18" charset="-128"/>
              </a:rPr>
              <a:t>チャプター</a:t>
            </a:r>
            <a:endParaRPr kumimoji="1" lang="en-US" altLang="ja-JP" sz="2400" dirty="0">
              <a:latin typeface="HGP創英ﾌﾟﾚｾﾞﾝｽEB" panose="02020800000000000000" pitchFamily="18" charset="-128"/>
              <a:ea typeface="HGP創英ﾌﾟﾚｾﾞﾝｽEB" panose="02020800000000000000" pitchFamily="18" charset="-128"/>
            </a:endParaRPr>
          </a:p>
          <a:p>
            <a:r>
              <a:rPr lang="ja-JP" altLang="en-US" sz="2400" dirty="0">
                <a:latin typeface="HGP創英ﾌﾟﾚｾﾞﾝｽEB" panose="02020800000000000000" pitchFamily="18" charset="-128"/>
                <a:ea typeface="HGP創英ﾌﾟﾚｾﾞﾝｽEB" panose="02020800000000000000" pitchFamily="18" charset="-128"/>
              </a:rPr>
              <a:t>　　　　　　　　　　　　　　　　　　　　　　　　　　　　　            ダイアナピクシー　原　亜紀子</a:t>
            </a:r>
            <a:endParaRPr kumimoji="1" lang="ja-JP" altLang="en-US" sz="2400" dirty="0">
              <a:latin typeface="HGP創英ﾌﾟﾚｾﾞﾝｽEB" panose="02020800000000000000" pitchFamily="18" charset="-128"/>
              <a:ea typeface="HGP創英ﾌﾟﾚｾﾞﾝｽEB" panose="02020800000000000000" pitchFamily="18" charset="-128"/>
            </a:endParaRPr>
          </a:p>
        </p:txBody>
      </p:sp>
    </p:spTree>
    <p:extLst>
      <p:ext uri="{BB962C8B-B14F-4D97-AF65-F5344CB8AC3E}">
        <p14:creationId xmlns:p14="http://schemas.microsoft.com/office/powerpoint/2010/main" val="37424162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206</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HGP創英ﾌﾟﾚｾﾞﾝｽEB</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原 亜紀子</cp:lastModifiedBy>
  <cp:revision>2</cp:revision>
  <dcterms:created xsi:type="dcterms:W3CDTF">2022-03-27T15:42:04Z</dcterms:created>
  <dcterms:modified xsi:type="dcterms:W3CDTF">2022-03-27T15:57:23Z</dcterms:modified>
</cp:coreProperties>
</file>