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379"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6"/>
    <p:restoredTop sz="95859"/>
  </p:normalViewPr>
  <p:slideViewPr>
    <p:cSldViewPr snapToGrid="0" snapToObjects="1">
      <p:cViewPr varScale="1">
        <p:scale>
          <a:sx n="74" d="100"/>
          <a:sy n="74" d="100"/>
        </p:scale>
        <p:origin x="184" y="1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03E0F-8B42-F644-A21D-07435561A815}"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5BB36-22E4-1D47-A478-066A83AA4E2B}" type="slidenum">
              <a:rPr kumimoji="1" lang="ja-JP" altLang="en-US" smtClean="0"/>
              <a:t>‹#›</a:t>
            </a:fld>
            <a:endParaRPr kumimoji="1" lang="ja-JP" altLang="en-US"/>
          </a:p>
        </p:txBody>
      </p:sp>
    </p:spTree>
    <p:extLst>
      <p:ext uri="{BB962C8B-B14F-4D97-AF65-F5344CB8AC3E}">
        <p14:creationId xmlns:p14="http://schemas.microsoft.com/office/powerpoint/2010/main" val="27635377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ホスピタリティ　　日本語で言うと寄り添いです。　言葉遣い、身のこなし、おもてなしを大事にします。</a:t>
            </a:r>
            <a:endParaRPr kumimoji="1" lang="en-US" altLang="ja-JP" dirty="0"/>
          </a:p>
          <a:p>
            <a:endParaRPr kumimoji="1" lang="en-US" altLang="ja-JP" dirty="0"/>
          </a:p>
          <a:p>
            <a:r>
              <a:rPr kumimoji="1" lang="ja-JP" altLang="en-US"/>
              <a:t>お店をよくしていくためには、お客様に寄り添うことです。</a:t>
            </a:r>
            <a:endParaRPr kumimoji="1" lang="en-US" altLang="ja-JP" dirty="0"/>
          </a:p>
          <a:p>
            <a:endParaRPr kumimoji="1" lang="en-US" altLang="ja-JP" dirty="0"/>
          </a:p>
          <a:p>
            <a:r>
              <a:rPr kumimoji="1" lang="ja-JP" altLang="en-US"/>
              <a:t>お口直しのお茶で最後までおもてなしします。</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90518D6D-C6DD-FE44-8AD3-37B6746918F8}" type="slidenum">
              <a:rPr kumimoji="1" lang="ja-JP" altLang="en-US" smtClean="0"/>
              <a:t>1</a:t>
            </a:fld>
            <a:endParaRPr kumimoji="1" lang="ja-JP" altLang="en-US"/>
          </a:p>
        </p:txBody>
      </p:sp>
    </p:spTree>
    <p:extLst>
      <p:ext uri="{BB962C8B-B14F-4D97-AF65-F5344CB8AC3E}">
        <p14:creationId xmlns:p14="http://schemas.microsoft.com/office/powerpoint/2010/main" val="228249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AAA51E-937C-F54C-97A3-68D71D699EE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1AA3FAE-438F-654B-8EE3-93541DA2B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81283BC-B889-8141-8598-D761AF59E6E3}"/>
              </a:ext>
            </a:extLst>
          </p:cNvPr>
          <p:cNvSpPr>
            <a:spLocks noGrp="1"/>
          </p:cNvSpPr>
          <p:nvPr>
            <p:ph type="dt" sz="half" idx="10"/>
          </p:nvPr>
        </p:nvSpPr>
        <p:spPr/>
        <p:txBody>
          <a:bodyPr/>
          <a:lstStyle/>
          <a:p>
            <a:fld id="{374C9FC7-890C-E14D-BFEB-DEECB3F7811A}"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F30B48FB-989C-1746-8687-B2E77A0C29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3A6F09-F52F-D54D-8BD8-32A60C8B6EC3}"/>
              </a:ext>
            </a:extLst>
          </p:cNvPr>
          <p:cNvSpPr>
            <a:spLocks noGrp="1"/>
          </p:cNvSpPr>
          <p:nvPr>
            <p:ph type="sldNum" sz="quarter" idx="12"/>
          </p:nvPr>
        </p:nvSpPr>
        <p:spPr/>
        <p:txBody>
          <a:body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235196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EEF70F-2CCE-AD47-8B68-72983E297A8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2D43B0-B206-3A45-A48D-C4DF24EDD809}"/>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1631E7-84F3-EE4F-A692-2047CD51184B}"/>
              </a:ext>
            </a:extLst>
          </p:cNvPr>
          <p:cNvSpPr>
            <a:spLocks noGrp="1"/>
          </p:cNvSpPr>
          <p:nvPr>
            <p:ph type="dt" sz="half" idx="10"/>
          </p:nvPr>
        </p:nvSpPr>
        <p:spPr/>
        <p:txBody>
          <a:bodyPr/>
          <a:lstStyle/>
          <a:p>
            <a:fld id="{374C9FC7-890C-E14D-BFEB-DEECB3F7811A}"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EC9C9734-E146-844D-AEC9-38279330FF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6FD039-89FA-414E-8699-9A6D7C1CF344}"/>
              </a:ext>
            </a:extLst>
          </p:cNvPr>
          <p:cNvSpPr>
            <a:spLocks noGrp="1"/>
          </p:cNvSpPr>
          <p:nvPr>
            <p:ph type="sldNum" sz="quarter" idx="12"/>
          </p:nvPr>
        </p:nvSpPr>
        <p:spPr/>
        <p:txBody>
          <a:body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360154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BAEB6C2-9909-904E-A23B-C2C18D9E5DC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E5D735-F8CF-3F49-9DF1-57399F1C74F5}"/>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09B53B-DEB5-E843-A3BE-E7EE71FB32DD}"/>
              </a:ext>
            </a:extLst>
          </p:cNvPr>
          <p:cNvSpPr>
            <a:spLocks noGrp="1"/>
          </p:cNvSpPr>
          <p:nvPr>
            <p:ph type="dt" sz="half" idx="10"/>
          </p:nvPr>
        </p:nvSpPr>
        <p:spPr/>
        <p:txBody>
          <a:bodyPr/>
          <a:lstStyle/>
          <a:p>
            <a:fld id="{374C9FC7-890C-E14D-BFEB-DEECB3F7811A}"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F1413549-36AF-0343-8523-2AB085B781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8FF081-D6DC-5742-ADE3-BC563CC084BE}"/>
              </a:ext>
            </a:extLst>
          </p:cNvPr>
          <p:cNvSpPr>
            <a:spLocks noGrp="1"/>
          </p:cNvSpPr>
          <p:nvPr>
            <p:ph type="sldNum" sz="quarter" idx="12"/>
          </p:nvPr>
        </p:nvSpPr>
        <p:spPr/>
        <p:txBody>
          <a:body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192243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74DEFA-C023-7B4B-A2B3-5022DA728A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3A5F47-089D-A147-B9F1-9301A7D2E625}"/>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65DAC1-AF84-3241-9D04-9460FB7CF8CD}"/>
              </a:ext>
            </a:extLst>
          </p:cNvPr>
          <p:cNvSpPr>
            <a:spLocks noGrp="1"/>
          </p:cNvSpPr>
          <p:nvPr>
            <p:ph type="dt" sz="half" idx="10"/>
          </p:nvPr>
        </p:nvSpPr>
        <p:spPr/>
        <p:txBody>
          <a:bodyPr/>
          <a:lstStyle/>
          <a:p>
            <a:fld id="{374C9FC7-890C-E14D-BFEB-DEECB3F7811A}"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95291E38-6431-9C49-BC3E-116BE144BE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BDE477-A1F6-C04C-A120-5D6D98F92290}"/>
              </a:ext>
            </a:extLst>
          </p:cNvPr>
          <p:cNvSpPr>
            <a:spLocks noGrp="1"/>
          </p:cNvSpPr>
          <p:nvPr>
            <p:ph type="sldNum" sz="quarter" idx="12"/>
          </p:nvPr>
        </p:nvSpPr>
        <p:spPr/>
        <p:txBody>
          <a:body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348436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A3094C-12BF-0145-9E9D-803EBBAECD3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5E074D-CF3E-F74D-82F7-8C28C92F58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760DDE-1140-DD47-BFBF-3A7EAABE1559}"/>
              </a:ext>
            </a:extLst>
          </p:cNvPr>
          <p:cNvSpPr>
            <a:spLocks noGrp="1"/>
          </p:cNvSpPr>
          <p:nvPr>
            <p:ph type="dt" sz="half" idx="10"/>
          </p:nvPr>
        </p:nvSpPr>
        <p:spPr/>
        <p:txBody>
          <a:bodyPr/>
          <a:lstStyle/>
          <a:p>
            <a:fld id="{374C9FC7-890C-E14D-BFEB-DEECB3F7811A}"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480805CF-8CEB-1744-A93C-52F28EEA4A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FB3B28-5AC1-674F-8995-4464E534865F}"/>
              </a:ext>
            </a:extLst>
          </p:cNvPr>
          <p:cNvSpPr>
            <a:spLocks noGrp="1"/>
          </p:cNvSpPr>
          <p:nvPr>
            <p:ph type="sldNum" sz="quarter" idx="12"/>
          </p:nvPr>
        </p:nvSpPr>
        <p:spPr/>
        <p:txBody>
          <a:body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117926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5A50B1-981B-E942-B50C-AC67D31F7B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3BF69B-82D4-F64A-94D0-046C5C7DDA51}"/>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1C259EA-5441-7546-89CD-E59B1D2D4218}"/>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6904A0-9463-714D-9BC0-2CFDB79E9601}"/>
              </a:ext>
            </a:extLst>
          </p:cNvPr>
          <p:cNvSpPr>
            <a:spLocks noGrp="1"/>
          </p:cNvSpPr>
          <p:nvPr>
            <p:ph type="dt" sz="half" idx="10"/>
          </p:nvPr>
        </p:nvSpPr>
        <p:spPr/>
        <p:txBody>
          <a:bodyPr/>
          <a:lstStyle/>
          <a:p>
            <a:fld id="{374C9FC7-890C-E14D-BFEB-DEECB3F7811A}"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3290B3B2-7AD6-C64C-8A6C-0380783BCF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1B2383-6BFC-6A47-A4C1-AB35C4A8D81C}"/>
              </a:ext>
            </a:extLst>
          </p:cNvPr>
          <p:cNvSpPr>
            <a:spLocks noGrp="1"/>
          </p:cNvSpPr>
          <p:nvPr>
            <p:ph type="sldNum" sz="quarter" idx="12"/>
          </p:nvPr>
        </p:nvSpPr>
        <p:spPr/>
        <p:txBody>
          <a:body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361851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60FB9-AC36-AD43-B958-94B04CA2C7B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047195-5804-344E-B2E5-3F5ADBDF5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8DBDDA0-1FDD-0644-AD94-372C5AEB82C4}"/>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87C49ED-5A60-0F4D-8258-6D6222A2D7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AE9FD072-B4E8-F74B-8091-6A22F6BB57D9}"/>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3C7102A-304C-EF48-997E-BD69315A1012}"/>
              </a:ext>
            </a:extLst>
          </p:cNvPr>
          <p:cNvSpPr>
            <a:spLocks noGrp="1"/>
          </p:cNvSpPr>
          <p:nvPr>
            <p:ph type="dt" sz="half" idx="10"/>
          </p:nvPr>
        </p:nvSpPr>
        <p:spPr/>
        <p:txBody>
          <a:bodyPr/>
          <a:lstStyle/>
          <a:p>
            <a:fld id="{374C9FC7-890C-E14D-BFEB-DEECB3F7811A}" type="datetimeFigureOut">
              <a:rPr kumimoji="1" lang="ja-JP" altLang="en-US" smtClean="0"/>
              <a:t>2023/6/16</a:t>
            </a:fld>
            <a:endParaRPr kumimoji="1" lang="ja-JP" altLang="en-US"/>
          </a:p>
        </p:txBody>
      </p:sp>
      <p:sp>
        <p:nvSpPr>
          <p:cNvPr id="8" name="フッター プレースホルダー 7">
            <a:extLst>
              <a:ext uri="{FF2B5EF4-FFF2-40B4-BE49-F238E27FC236}">
                <a16:creationId xmlns:a16="http://schemas.microsoft.com/office/drawing/2014/main" id="{10575148-F2A7-8444-B892-928FDDA5C63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BBE3515-893B-A746-A3C7-ACB8F1A7912E}"/>
              </a:ext>
            </a:extLst>
          </p:cNvPr>
          <p:cNvSpPr>
            <a:spLocks noGrp="1"/>
          </p:cNvSpPr>
          <p:nvPr>
            <p:ph type="sldNum" sz="quarter" idx="12"/>
          </p:nvPr>
        </p:nvSpPr>
        <p:spPr/>
        <p:txBody>
          <a:body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367961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81ABA-55E0-4C4E-9474-29F59EBC600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A38BF3A-21C5-7A4B-84FE-2285D547CDDB}"/>
              </a:ext>
            </a:extLst>
          </p:cNvPr>
          <p:cNvSpPr>
            <a:spLocks noGrp="1"/>
          </p:cNvSpPr>
          <p:nvPr>
            <p:ph type="dt" sz="half" idx="10"/>
          </p:nvPr>
        </p:nvSpPr>
        <p:spPr/>
        <p:txBody>
          <a:bodyPr/>
          <a:lstStyle/>
          <a:p>
            <a:fld id="{374C9FC7-890C-E14D-BFEB-DEECB3F7811A}" type="datetimeFigureOut">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76D20E2B-10A9-0844-A612-1DD856320E9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E66B576-053A-8D41-BC63-25AE36351B8A}"/>
              </a:ext>
            </a:extLst>
          </p:cNvPr>
          <p:cNvSpPr>
            <a:spLocks noGrp="1"/>
          </p:cNvSpPr>
          <p:nvPr>
            <p:ph type="sldNum" sz="quarter" idx="12"/>
          </p:nvPr>
        </p:nvSpPr>
        <p:spPr/>
        <p:txBody>
          <a:body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142334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D1C00FC-6E55-0E44-9A9D-594639FC10C9}"/>
              </a:ext>
            </a:extLst>
          </p:cNvPr>
          <p:cNvSpPr>
            <a:spLocks noGrp="1"/>
          </p:cNvSpPr>
          <p:nvPr>
            <p:ph type="dt" sz="half" idx="10"/>
          </p:nvPr>
        </p:nvSpPr>
        <p:spPr/>
        <p:txBody>
          <a:bodyPr/>
          <a:lstStyle/>
          <a:p>
            <a:fld id="{374C9FC7-890C-E14D-BFEB-DEECB3F7811A}" type="datetimeFigureOut">
              <a:rPr kumimoji="1" lang="ja-JP" altLang="en-US" smtClean="0"/>
              <a:t>2023/6/16</a:t>
            </a:fld>
            <a:endParaRPr kumimoji="1" lang="ja-JP" altLang="en-US"/>
          </a:p>
        </p:txBody>
      </p:sp>
      <p:sp>
        <p:nvSpPr>
          <p:cNvPr id="3" name="フッター プレースホルダー 2">
            <a:extLst>
              <a:ext uri="{FF2B5EF4-FFF2-40B4-BE49-F238E27FC236}">
                <a16:creationId xmlns:a16="http://schemas.microsoft.com/office/drawing/2014/main" id="{CC25C866-F4CF-6C41-84A1-69AE1E8B41B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203A2E4-A55C-6541-A511-8B4095ED68A5}"/>
              </a:ext>
            </a:extLst>
          </p:cNvPr>
          <p:cNvSpPr>
            <a:spLocks noGrp="1"/>
          </p:cNvSpPr>
          <p:nvPr>
            <p:ph type="sldNum" sz="quarter" idx="12"/>
          </p:nvPr>
        </p:nvSpPr>
        <p:spPr/>
        <p:txBody>
          <a:body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122882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EC80C-49BB-8148-BA10-F0E8CF6BF6C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49CB1C-1592-9B45-9BF2-6AD9189EA6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D95F79-4BDC-3A4B-A320-44FFBF4D8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90EB262-1590-484F-B77D-ACF1053DFC6C}"/>
              </a:ext>
            </a:extLst>
          </p:cNvPr>
          <p:cNvSpPr>
            <a:spLocks noGrp="1"/>
          </p:cNvSpPr>
          <p:nvPr>
            <p:ph type="dt" sz="half" idx="10"/>
          </p:nvPr>
        </p:nvSpPr>
        <p:spPr/>
        <p:txBody>
          <a:bodyPr/>
          <a:lstStyle/>
          <a:p>
            <a:fld id="{374C9FC7-890C-E14D-BFEB-DEECB3F7811A}"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D8147395-E996-0941-9741-BD88350496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2D5D773-BFD8-FC47-9A9A-6718792C1EA8}"/>
              </a:ext>
            </a:extLst>
          </p:cNvPr>
          <p:cNvSpPr>
            <a:spLocks noGrp="1"/>
          </p:cNvSpPr>
          <p:nvPr>
            <p:ph type="sldNum" sz="quarter" idx="12"/>
          </p:nvPr>
        </p:nvSpPr>
        <p:spPr/>
        <p:txBody>
          <a:body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148684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E48F4F-87BF-9D42-B674-9930245CF99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E86D839-13C8-3249-9F75-C42AB7675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4DA0544-FFF7-8148-926F-895BD6BAD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6F03017-4109-C340-9DC0-9FD212CDF47C}"/>
              </a:ext>
            </a:extLst>
          </p:cNvPr>
          <p:cNvSpPr>
            <a:spLocks noGrp="1"/>
          </p:cNvSpPr>
          <p:nvPr>
            <p:ph type="dt" sz="half" idx="10"/>
          </p:nvPr>
        </p:nvSpPr>
        <p:spPr/>
        <p:txBody>
          <a:bodyPr/>
          <a:lstStyle/>
          <a:p>
            <a:fld id="{374C9FC7-890C-E14D-BFEB-DEECB3F7811A}"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DDC7E333-F761-6649-876F-AF29937146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4F74AA6-5493-E44F-8C32-09FAD68D0FE1}"/>
              </a:ext>
            </a:extLst>
          </p:cNvPr>
          <p:cNvSpPr>
            <a:spLocks noGrp="1"/>
          </p:cNvSpPr>
          <p:nvPr>
            <p:ph type="sldNum" sz="quarter" idx="12"/>
          </p:nvPr>
        </p:nvSpPr>
        <p:spPr/>
        <p:txBody>
          <a:body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274855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7481ADB-ADE1-E343-99F5-66A15DF3B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944DF6B-C62B-0D46-9EC1-3C9CEDA9A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2BF11C-1E71-4747-BCCC-7D3ABD771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C9FC7-890C-E14D-BFEB-DEECB3F7811A}"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3BC8CCC0-04F0-1440-97CA-03B2C59F5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363E332-437F-5A49-8AC4-E79B7F280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1948B-B7E7-A348-ACA3-F4656923FD54}" type="slidenum">
              <a:rPr kumimoji="1" lang="ja-JP" altLang="en-US" smtClean="0"/>
              <a:t>‹#›</a:t>
            </a:fld>
            <a:endParaRPr kumimoji="1" lang="ja-JP" altLang="en-US"/>
          </a:p>
        </p:txBody>
      </p:sp>
    </p:spTree>
    <p:extLst>
      <p:ext uri="{BB962C8B-B14F-4D97-AF65-F5344CB8AC3E}">
        <p14:creationId xmlns:p14="http://schemas.microsoft.com/office/powerpoint/2010/main" val="3940013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32DD76D-5575-2045-9EC4-7C270EEBB8E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8" name="正方形/長方形 7">
            <a:extLst>
              <a:ext uri="{FF2B5EF4-FFF2-40B4-BE49-F238E27FC236}">
                <a16:creationId xmlns:a16="http://schemas.microsoft.com/office/drawing/2014/main" id="{1D2EA93A-A9B2-4540-816F-ACF21A2362EB}"/>
              </a:ext>
            </a:extLst>
          </p:cNvPr>
          <p:cNvSpPr/>
          <p:nvPr/>
        </p:nvSpPr>
        <p:spPr>
          <a:xfrm>
            <a:off x="-23405" y="0"/>
            <a:ext cx="12177304" cy="6869825"/>
          </a:xfrm>
          <a:prstGeom prst="rect">
            <a:avLst/>
          </a:prstGeom>
          <a:gradFill flip="none" rotWithShape="1">
            <a:gsLst>
              <a:gs pos="70000">
                <a:srgbClr val="A62626">
                  <a:alpha val="50196"/>
                </a:srgbClr>
              </a:gs>
              <a:gs pos="17000">
                <a:srgbClr val="A62626"/>
              </a:gs>
              <a:gs pos="100000">
                <a:srgbClr val="FFFAFA">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E83B12A-6FC4-4A49-ACE8-D80E3AB0B91E}"/>
              </a:ext>
            </a:extLst>
          </p:cNvPr>
          <p:cNvSpPr/>
          <p:nvPr/>
        </p:nvSpPr>
        <p:spPr>
          <a:xfrm>
            <a:off x="-61505" y="697659"/>
            <a:ext cx="12215404" cy="5486400"/>
          </a:xfrm>
          <a:prstGeom prst="rect">
            <a:avLst/>
          </a:prstGeom>
          <a:blipFill>
            <a:blip r:embed="rId4" cstate="email">
              <a:extLst>
                <a:ext uri="{28A0092B-C50C-407E-A947-70E740481C1C}">
                  <a14:useLocalDpi xmlns:a14="http://schemas.microsoft.com/office/drawing/2010/main"/>
                </a:ext>
              </a:extLst>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a:t>　　</a:t>
            </a:r>
          </a:p>
        </p:txBody>
      </p:sp>
      <p:sp>
        <p:nvSpPr>
          <p:cNvPr id="12" name="正方形/長方形 11">
            <a:extLst>
              <a:ext uri="{FF2B5EF4-FFF2-40B4-BE49-F238E27FC236}">
                <a16:creationId xmlns:a16="http://schemas.microsoft.com/office/drawing/2014/main" id="{1CA721EC-DA6B-5645-9275-5E4543B4D332}"/>
              </a:ext>
            </a:extLst>
          </p:cNvPr>
          <p:cNvSpPr/>
          <p:nvPr/>
        </p:nvSpPr>
        <p:spPr>
          <a:xfrm>
            <a:off x="-7971811" y="5515657"/>
            <a:ext cx="28441504" cy="400110"/>
          </a:xfrm>
          <a:prstGeom prst="rect">
            <a:avLst/>
          </a:prstGeom>
          <a:noFill/>
        </p:spPr>
        <p:txBody>
          <a:bodyPr wrap="square" lIns="91440" tIns="45720" rIns="91440" bIns="45720">
            <a:spAutoFit/>
          </a:bodyPr>
          <a:lstStyle/>
          <a:p>
            <a:pPr lvl="1" algn="ctr"/>
            <a:r>
              <a:rPr lang="ja-JP" altLang="en-US" sz="2000">
                <a:ln w="0"/>
                <a:solidFill>
                  <a:schemeClr val="accent1"/>
                </a:solidFill>
                <a:effectLst>
                  <a:outerShdw blurRad="38100" dist="25400" dir="5400000" algn="ctr" rotWithShape="0">
                    <a:srgbClr val="6E747A">
                      <a:alpha val="43000"/>
                    </a:srgbClr>
                  </a:outerShdw>
                </a:effectLst>
              </a:rPr>
              <a:t>　　　　　　　　　　　　　　　　　</a:t>
            </a:r>
            <a:r>
              <a:rPr lang="ja-JP" altLang="en-US" sz="2000">
                <a:ln w="0"/>
                <a:effectLst>
                  <a:outerShdw blurRad="38100" dist="25400" dir="5400000" algn="ctr" rotWithShape="0">
                    <a:srgbClr val="6E747A">
                      <a:alpha val="43000"/>
                    </a:srgbClr>
                  </a:outerShdw>
                </a:effectLst>
              </a:rPr>
              <a:t>株式会社日本まるこめホールディングス　代表　加藤佑一</a:t>
            </a:r>
            <a:endParaRPr lang="ja-JP" altLang="en-US" sz="2000" b="0" cap="none" spc="0">
              <a:ln w="0"/>
              <a:effectLst>
                <a:outerShdw blurRad="38100" dist="25400" dir="5400000" algn="ctr" rotWithShape="0">
                  <a:srgbClr val="6E747A">
                    <a:alpha val="43000"/>
                  </a:srgbClr>
                </a:outerShdw>
              </a:effectLst>
            </a:endParaRPr>
          </a:p>
        </p:txBody>
      </p:sp>
      <p:sp>
        <p:nvSpPr>
          <p:cNvPr id="6" name="タイトル 5">
            <a:extLst>
              <a:ext uri="{FF2B5EF4-FFF2-40B4-BE49-F238E27FC236}">
                <a16:creationId xmlns:a16="http://schemas.microsoft.com/office/drawing/2014/main" id="{69D7B9F2-1D9C-D74D-A941-DC9E14667C12}"/>
              </a:ext>
            </a:extLst>
          </p:cNvPr>
          <p:cNvSpPr>
            <a:spLocks noGrp="1"/>
          </p:cNvSpPr>
          <p:nvPr>
            <p:ph type="title"/>
          </p:nvPr>
        </p:nvSpPr>
        <p:spPr>
          <a:xfrm>
            <a:off x="296989" y="902737"/>
            <a:ext cx="6163867" cy="1089529"/>
          </a:xfrm>
          <a:prstGeom prst="rect">
            <a:avLst/>
          </a:prstGeom>
          <a:noFill/>
        </p:spPr>
        <p:txBody>
          <a:bodyPr wrap="none" lIns="91440" tIns="45720" rIns="91440" bIns="45720">
            <a:spAutoFit/>
          </a:bodyPr>
          <a:lstStyle/>
          <a:p>
            <a:r>
              <a:rPr lang="ja-JP" altLang="en-US" sz="3600" b="1" cap="none" spc="0">
                <a:ln w="0"/>
                <a:solidFill>
                  <a:schemeClr val="bg1"/>
                </a:solidFill>
                <a:effectLst>
                  <a:glow rad="266700">
                    <a:srgbClr val="A62626">
                      <a:alpha val="51000"/>
                    </a:srgbClr>
                  </a:glow>
                  <a:outerShdw blurRad="38100" dist="19050" dir="2700000" algn="tl" rotWithShape="0">
                    <a:schemeClr val="dk1">
                      <a:alpha val="40000"/>
                    </a:schemeClr>
                  </a:outerShdw>
                </a:effectLst>
                <a:latin typeface="Hiragino Sans W7" panose="020B0400000000000000" pitchFamily="34" charset="-128"/>
                <a:ea typeface="Hiragino Sans W7" panose="020B0400000000000000" pitchFamily="34" charset="-128"/>
              </a:rPr>
              <a:t>株式会社ハートプランニング</a:t>
            </a:r>
            <a:br>
              <a:rPr lang="en-US" altLang="ja-JP" sz="3600" b="1" cap="none" spc="0" dirty="0">
                <a:ln w="0"/>
                <a:solidFill>
                  <a:schemeClr val="bg1"/>
                </a:solidFill>
                <a:effectLst>
                  <a:glow rad="266700">
                    <a:srgbClr val="A62626">
                      <a:alpha val="51000"/>
                    </a:srgbClr>
                  </a:glow>
                  <a:outerShdw blurRad="38100" dist="19050" dir="2700000" algn="tl" rotWithShape="0">
                    <a:schemeClr val="dk1">
                      <a:alpha val="40000"/>
                    </a:schemeClr>
                  </a:outerShdw>
                </a:effectLst>
                <a:latin typeface="Hiragino Sans W7" panose="020B0400000000000000" pitchFamily="34" charset="-128"/>
                <a:ea typeface="Hiragino Sans W7" panose="020B0400000000000000" pitchFamily="34" charset="-128"/>
              </a:rPr>
            </a:br>
            <a:r>
              <a:rPr lang="ja-JP" altLang="en-US" sz="3600" b="1" cap="none" spc="0">
                <a:ln w="0"/>
                <a:solidFill>
                  <a:schemeClr val="bg1"/>
                </a:solidFill>
                <a:effectLst>
                  <a:glow rad="266700">
                    <a:srgbClr val="A62626">
                      <a:alpha val="51000"/>
                    </a:srgbClr>
                  </a:glow>
                  <a:outerShdw blurRad="38100" dist="19050" dir="2700000" algn="tl" rotWithShape="0">
                    <a:schemeClr val="dk1">
                      <a:alpha val="40000"/>
                    </a:schemeClr>
                  </a:outerShdw>
                </a:effectLst>
                <a:latin typeface="Hiragino Sans W7" panose="020B0400000000000000" pitchFamily="34" charset="-128"/>
                <a:ea typeface="Hiragino Sans W7" panose="020B0400000000000000" pitchFamily="34" charset="-128"/>
              </a:rPr>
              <a:t>木村　健吾様</a:t>
            </a:r>
            <a:endParaRPr lang="en-US" altLang="ja-JP" sz="3600" b="1" cap="none" spc="0" dirty="0">
              <a:ln w="0"/>
              <a:solidFill>
                <a:schemeClr val="bg1"/>
              </a:solidFill>
              <a:effectLst>
                <a:glow rad="266700">
                  <a:srgbClr val="A62626">
                    <a:alpha val="51000"/>
                  </a:srgbClr>
                </a:glow>
                <a:outerShdw blurRad="38100" dist="19050" dir="2700000" algn="tl" rotWithShape="0">
                  <a:schemeClr val="dk1">
                    <a:alpha val="40000"/>
                  </a:schemeClr>
                </a:outerShdw>
              </a:effectLst>
              <a:latin typeface="Hiragino Sans W7" panose="020B0400000000000000" pitchFamily="34" charset="-128"/>
              <a:ea typeface="Hiragino Sans W7" panose="020B0400000000000000" pitchFamily="34" charset="-128"/>
            </a:endParaRPr>
          </a:p>
        </p:txBody>
      </p:sp>
      <p:sp>
        <p:nvSpPr>
          <p:cNvPr id="2" name="テキスト ボックス 1">
            <a:extLst>
              <a:ext uri="{FF2B5EF4-FFF2-40B4-BE49-F238E27FC236}">
                <a16:creationId xmlns:a16="http://schemas.microsoft.com/office/drawing/2014/main" id="{3CB313C0-6178-F547-91D4-917B1F597392}"/>
              </a:ext>
            </a:extLst>
          </p:cNvPr>
          <p:cNvSpPr txBox="1"/>
          <p:nvPr/>
        </p:nvSpPr>
        <p:spPr>
          <a:xfrm>
            <a:off x="628732" y="2022393"/>
            <a:ext cx="9493304" cy="3693319"/>
          </a:xfrm>
          <a:prstGeom prst="rect">
            <a:avLst/>
          </a:prstGeom>
          <a:noFill/>
        </p:spPr>
        <p:txBody>
          <a:bodyPr wrap="none" rtlCol="0">
            <a:spAutoFit/>
          </a:bodyPr>
          <a:lstStyle/>
          <a:p>
            <a:r>
              <a:rPr lang="ja-JP" altLang="en-US"/>
              <a:t>私は、株式会社ハートプランニングの木村さんを是非とも推薦させていた</a:t>
            </a:r>
            <a:endParaRPr lang="en-US" altLang="ja-JP" dirty="0"/>
          </a:p>
          <a:p>
            <a:r>
              <a:rPr lang="ja-JP" altLang="en-US"/>
              <a:t>だきます。木村さんの商品は岡山県で有名なデニム生地を使った商品にな</a:t>
            </a:r>
            <a:endParaRPr lang="en-US" altLang="ja-JP" dirty="0"/>
          </a:p>
          <a:p>
            <a:r>
              <a:rPr lang="ja-JP" altLang="en-US"/>
              <a:t>ります。先日自社のスタッフの周年記念がありました。普段は飲み食いす</a:t>
            </a:r>
            <a:endParaRPr lang="en-US" altLang="ja-JP" dirty="0"/>
          </a:p>
          <a:p>
            <a:r>
              <a:rPr lang="ja-JP" altLang="en-US"/>
              <a:t>るような形で行うイベントなのですが、今回は木村さんの商品で一人ずつ</a:t>
            </a:r>
            <a:endParaRPr lang="en-US" altLang="ja-JP" dirty="0"/>
          </a:p>
          <a:p>
            <a:r>
              <a:rPr lang="ja-JP" altLang="en-US"/>
              <a:t>名前入りのデニム生地エプロンをプレゼントさせていただきました。</a:t>
            </a:r>
            <a:endParaRPr lang="en-US" altLang="ja-JP" dirty="0"/>
          </a:p>
          <a:p>
            <a:r>
              <a:rPr lang="ja-JP" altLang="en-US"/>
              <a:t>みんな、岡山がデニムの有名な県ということも初めて知ったようで、学び</a:t>
            </a:r>
            <a:endParaRPr lang="en-US" altLang="ja-JP" dirty="0"/>
          </a:p>
          <a:p>
            <a:r>
              <a:rPr lang="ja-JP" altLang="en-US"/>
              <a:t>にもなりました。居酒屋の雰囲気にとてもよく似合う、デニム生地のエプ</a:t>
            </a:r>
            <a:endParaRPr lang="en-US" altLang="ja-JP" dirty="0"/>
          </a:p>
          <a:p>
            <a:r>
              <a:rPr lang="ja-JP" altLang="en-US"/>
              <a:t>ロンは、お店自体も雰囲気のレベルをあげ、スタッフのテンションもあが</a:t>
            </a:r>
            <a:endParaRPr lang="en-US" altLang="ja-JP" dirty="0"/>
          </a:p>
          <a:p>
            <a:r>
              <a:rPr lang="ja-JP" altLang="en-US"/>
              <a:t>りとてもプレゼントをしてよかったと感じました。</a:t>
            </a:r>
            <a:endParaRPr lang="en-US" altLang="ja-JP" dirty="0"/>
          </a:p>
          <a:p>
            <a:r>
              <a:rPr lang="ja-JP" altLang="en-US"/>
              <a:t>木村さんのところでは、他にも色々な商品を制作しています。</a:t>
            </a:r>
            <a:endParaRPr lang="en-US" altLang="ja-JP" dirty="0"/>
          </a:p>
          <a:p>
            <a:r>
              <a:rPr lang="ja-JP" altLang="en-US"/>
              <a:t>スタッフから家族や友達に繋がっていくといいなと思い、木村さんのことを</a:t>
            </a:r>
            <a:endParaRPr lang="en-US" altLang="ja-JP" dirty="0"/>
          </a:p>
          <a:p>
            <a:r>
              <a:rPr lang="en-US" altLang="ja-JP" dirty="0"/>
              <a:t>PR</a:t>
            </a:r>
            <a:r>
              <a:rPr lang="ja-JP" altLang="en-US"/>
              <a:t>させていただきました。日本一有名な木村さんになることを一緒に目指していきます！</a:t>
            </a:r>
            <a:endParaRPr lang="en-US" altLang="ja-JP" dirty="0"/>
          </a:p>
          <a:p>
            <a:endParaRPr lang="en-US" altLang="ja-JP" dirty="0"/>
          </a:p>
        </p:txBody>
      </p:sp>
      <p:pic>
        <p:nvPicPr>
          <p:cNvPr id="4" name="図 3">
            <a:extLst>
              <a:ext uri="{FF2B5EF4-FFF2-40B4-BE49-F238E27FC236}">
                <a16:creationId xmlns:a16="http://schemas.microsoft.com/office/drawing/2014/main" id="{5BB75EA1-1FA5-6B4A-B09C-758BDECAFBC4}"/>
              </a:ext>
            </a:extLst>
          </p:cNvPr>
          <p:cNvPicPr>
            <a:picLocks noChangeAspect="1"/>
          </p:cNvPicPr>
          <p:nvPr/>
        </p:nvPicPr>
        <p:blipFill>
          <a:blip r:embed="rId5"/>
          <a:stretch>
            <a:fillRect/>
          </a:stretch>
        </p:blipFill>
        <p:spPr>
          <a:xfrm rot="5400000">
            <a:off x="8284082" y="1699619"/>
            <a:ext cx="3752106" cy="2814079"/>
          </a:xfrm>
          <a:prstGeom prst="rect">
            <a:avLst/>
          </a:prstGeom>
        </p:spPr>
      </p:pic>
    </p:spTree>
    <p:extLst>
      <p:ext uri="{BB962C8B-B14F-4D97-AF65-F5344CB8AC3E}">
        <p14:creationId xmlns:p14="http://schemas.microsoft.com/office/powerpoint/2010/main" val="5386387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7586</TotalTime>
  <Words>284</Words>
  <Application>Microsoft Macintosh PowerPoint</Application>
  <PresentationFormat>ワイド画面</PresentationFormat>
  <Paragraphs>21</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Hiragino Sans W7</vt:lpstr>
      <vt:lpstr>游ゴシック</vt:lpstr>
      <vt:lpstr>游ゴシック Light</vt:lpstr>
      <vt:lpstr>Arial</vt:lpstr>
      <vt:lpstr>Office テーマ</vt:lpstr>
      <vt:lpstr>株式会社ハートプランニング 木村　健吾様</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Microsoft Office User</cp:lastModifiedBy>
  <cp:revision>14</cp:revision>
  <dcterms:created xsi:type="dcterms:W3CDTF">2023-05-29T09:43:34Z</dcterms:created>
  <dcterms:modified xsi:type="dcterms:W3CDTF">2023-06-16T13:21:55Z</dcterms:modified>
</cp:coreProperties>
</file>