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4"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6C487D-E87E-B770-93EE-889BFA1928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9A035313-FF1F-2853-9563-CE2C0C3B2B4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C2213B2-731A-974C-7C80-7A395A34F579}"/>
              </a:ext>
            </a:extLst>
          </p:cNvPr>
          <p:cNvSpPr>
            <a:spLocks noGrp="1"/>
          </p:cNvSpPr>
          <p:nvPr>
            <p:ph type="dt" sz="half" idx="10"/>
          </p:nvPr>
        </p:nvSpPr>
        <p:spPr/>
        <p:txBody>
          <a:bodyPr/>
          <a:lstStyle/>
          <a:p>
            <a:fld id="{FD146CF9-C1E2-4C4E-8A80-A54AE464F6C8}" type="datetimeFigureOut">
              <a:rPr kumimoji="1" lang="ja-JP" altLang="en-US" smtClean="0"/>
              <a:t>2023/9/30</a:t>
            </a:fld>
            <a:endParaRPr kumimoji="1" lang="ja-JP" altLang="en-US"/>
          </a:p>
        </p:txBody>
      </p:sp>
      <p:sp>
        <p:nvSpPr>
          <p:cNvPr id="5" name="フッター プレースホルダー 4">
            <a:extLst>
              <a:ext uri="{FF2B5EF4-FFF2-40B4-BE49-F238E27FC236}">
                <a16:creationId xmlns:a16="http://schemas.microsoft.com/office/drawing/2014/main" id="{2040525C-744A-A9D4-B85C-FC98E7E15D8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8917EE6-92F6-1036-EC5C-4F3A6C0E13E8}"/>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652309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F517A18-9965-3651-4681-47B0B0DD8D8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B67EA3A-EBBD-4B2F-4EB2-43E49CF4419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21AE36-6F83-BB63-5BAB-60175C19364F}"/>
              </a:ext>
            </a:extLst>
          </p:cNvPr>
          <p:cNvSpPr>
            <a:spLocks noGrp="1"/>
          </p:cNvSpPr>
          <p:nvPr>
            <p:ph type="dt" sz="half" idx="10"/>
          </p:nvPr>
        </p:nvSpPr>
        <p:spPr/>
        <p:txBody>
          <a:bodyPr/>
          <a:lstStyle/>
          <a:p>
            <a:fld id="{FD146CF9-C1E2-4C4E-8A80-A54AE464F6C8}" type="datetimeFigureOut">
              <a:rPr kumimoji="1" lang="ja-JP" altLang="en-US" smtClean="0"/>
              <a:t>2023/9/30</a:t>
            </a:fld>
            <a:endParaRPr kumimoji="1" lang="ja-JP" altLang="en-US"/>
          </a:p>
        </p:txBody>
      </p:sp>
      <p:sp>
        <p:nvSpPr>
          <p:cNvPr id="5" name="フッター プレースホルダー 4">
            <a:extLst>
              <a:ext uri="{FF2B5EF4-FFF2-40B4-BE49-F238E27FC236}">
                <a16:creationId xmlns:a16="http://schemas.microsoft.com/office/drawing/2014/main" id="{499FA17B-9F4C-F6CE-3288-5A3796FEE37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7A3D0F7-31DC-66B9-156D-BB11F9B085C6}"/>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003038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E875ED16-CC95-0AD7-E6FF-8E809EFBE3CC}"/>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B2E7648-53BF-DCF6-8D8F-5065E0C136A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F8B5CB2-C62D-1228-597C-59E3099C2C51}"/>
              </a:ext>
            </a:extLst>
          </p:cNvPr>
          <p:cNvSpPr>
            <a:spLocks noGrp="1"/>
          </p:cNvSpPr>
          <p:nvPr>
            <p:ph type="dt" sz="half" idx="10"/>
          </p:nvPr>
        </p:nvSpPr>
        <p:spPr/>
        <p:txBody>
          <a:bodyPr/>
          <a:lstStyle/>
          <a:p>
            <a:fld id="{FD146CF9-C1E2-4C4E-8A80-A54AE464F6C8}" type="datetimeFigureOut">
              <a:rPr kumimoji="1" lang="ja-JP" altLang="en-US" smtClean="0"/>
              <a:t>2023/9/30</a:t>
            </a:fld>
            <a:endParaRPr kumimoji="1" lang="ja-JP" altLang="en-US"/>
          </a:p>
        </p:txBody>
      </p:sp>
      <p:sp>
        <p:nvSpPr>
          <p:cNvPr id="5" name="フッター プレースホルダー 4">
            <a:extLst>
              <a:ext uri="{FF2B5EF4-FFF2-40B4-BE49-F238E27FC236}">
                <a16:creationId xmlns:a16="http://schemas.microsoft.com/office/drawing/2014/main" id="{2220BD6E-EB2A-A22E-E83E-E567EB6CB28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2B0CF1E-E81B-31BA-0A67-F78251B52EE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637686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958971-71DB-6827-CC65-8393118917A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D2A8134-1190-5FBB-F875-1FE008C6FA80}"/>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B16326A-0224-5E88-F943-EA68C96C063F}"/>
              </a:ext>
            </a:extLst>
          </p:cNvPr>
          <p:cNvSpPr>
            <a:spLocks noGrp="1"/>
          </p:cNvSpPr>
          <p:nvPr>
            <p:ph type="dt" sz="half" idx="10"/>
          </p:nvPr>
        </p:nvSpPr>
        <p:spPr/>
        <p:txBody>
          <a:bodyPr/>
          <a:lstStyle/>
          <a:p>
            <a:fld id="{FD146CF9-C1E2-4C4E-8A80-A54AE464F6C8}" type="datetimeFigureOut">
              <a:rPr kumimoji="1" lang="ja-JP" altLang="en-US" smtClean="0"/>
              <a:t>2023/9/30</a:t>
            </a:fld>
            <a:endParaRPr kumimoji="1" lang="ja-JP" altLang="en-US"/>
          </a:p>
        </p:txBody>
      </p:sp>
      <p:sp>
        <p:nvSpPr>
          <p:cNvPr id="5" name="フッター プレースホルダー 4">
            <a:extLst>
              <a:ext uri="{FF2B5EF4-FFF2-40B4-BE49-F238E27FC236}">
                <a16:creationId xmlns:a16="http://schemas.microsoft.com/office/drawing/2014/main" id="{03FFA1AF-FF7C-3D38-E876-D44579CAC90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2BE852-2ACE-4C95-37EF-EDA8FCA7F919}"/>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98894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9C15705-58C7-65EB-2C27-CE2ADDCFA8F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D32B4FB-8233-0F4D-AA04-4EF9C54EA0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3D35BE0-9EE1-D32A-2939-195024785AD7}"/>
              </a:ext>
            </a:extLst>
          </p:cNvPr>
          <p:cNvSpPr>
            <a:spLocks noGrp="1"/>
          </p:cNvSpPr>
          <p:nvPr>
            <p:ph type="dt" sz="half" idx="10"/>
          </p:nvPr>
        </p:nvSpPr>
        <p:spPr/>
        <p:txBody>
          <a:bodyPr/>
          <a:lstStyle/>
          <a:p>
            <a:fld id="{FD146CF9-C1E2-4C4E-8A80-A54AE464F6C8}" type="datetimeFigureOut">
              <a:rPr kumimoji="1" lang="ja-JP" altLang="en-US" smtClean="0"/>
              <a:t>2023/9/30</a:t>
            </a:fld>
            <a:endParaRPr kumimoji="1" lang="ja-JP" altLang="en-US"/>
          </a:p>
        </p:txBody>
      </p:sp>
      <p:sp>
        <p:nvSpPr>
          <p:cNvPr id="5" name="フッター プレースホルダー 4">
            <a:extLst>
              <a:ext uri="{FF2B5EF4-FFF2-40B4-BE49-F238E27FC236}">
                <a16:creationId xmlns:a16="http://schemas.microsoft.com/office/drawing/2014/main" id="{AB4D6808-FD49-2841-7BD1-3635DADCA8E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54CDCD-E055-E2F4-D272-0F8EADDE275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257981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059C8D-FC02-E296-D108-CE74FFACBD4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C9F9B55-281A-4631-7F54-CB18301618AA}"/>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4F8F77E-7F22-1A60-CD28-ACD038AEE60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D0C0A66-90A2-4ACA-D5D5-F7030CA5FDA7}"/>
              </a:ext>
            </a:extLst>
          </p:cNvPr>
          <p:cNvSpPr>
            <a:spLocks noGrp="1"/>
          </p:cNvSpPr>
          <p:nvPr>
            <p:ph type="dt" sz="half" idx="10"/>
          </p:nvPr>
        </p:nvSpPr>
        <p:spPr/>
        <p:txBody>
          <a:bodyPr/>
          <a:lstStyle/>
          <a:p>
            <a:fld id="{FD146CF9-C1E2-4C4E-8A80-A54AE464F6C8}" type="datetimeFigureOut">
              <a:rPr kumimoji="1" lang="ja-JP" altLang="en-US" smtClean="0"/>
              <a:t>2023/9/30</a:t>
            </a:fld>
            <a:endParaRPr kumimoji="1" lang="ja-JP" altLang="en-US"/>
          </a:p>
        </p:txBody>
      </p:sp>
      <p:sp>
        <p:nvSpPr>
          <p:cNvPr id="6" name="フッター プレースホルダー 5">
            <a:extLst>
              <a:ext uri="{FF2B5EF4-FFF2-40B4-BE49-F238E27FC236}">
                <a16:creationId xmlns:a16="http://schemas.microsoft.com/office/drawing/2014/main" id="{0D5C3414-504D-45D3-6257-953FB068CEE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150FEEE-9F45-E98B-AD88-6ABCAD9E4CB0}"/>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77081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963C6C-22A2-CBD4-D99E-D167B0630C8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795CD6A-96CF-8AD5-DDD7-5A6884EB35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F2604A8-AFD8-C543-353E-27B24139844E}"/>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4BFF32E-8347-A371-B024-ACB2CF75AE2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C892AB5A-41A6-A15E-D99A-C0953CCE9D9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78C1FBA7-A049-DC85-2201-CE305C24488D}"/>
              </a:ext>
            </a:extLst>
          </p:cNvPr>
          <p:cNvSpPr>
            <a:spLocks noGrp="1"/>
          </p:cNvSpPr>
          <p:nvPr>
            <p:ph type="dt" sz="half" idx="10"/>
          </p:nvPr>
        </p:nvSpPr>
        <p:spPr/>
        <p:txBody>
          <a:bodyPr/>
          <a:lstStyle/>
          <a:p>
            <a:fld id="{FD146CF9-C1E2-4C4E-8A80-A54AE464F6C8}" type="datetimeFigureOut">
              <a:rPr kumimoji="1" lang="ja-JP" altLang="en-US" smtClean="0"/>
              <a:t>2023/9/30</a:t>
            </a:fld>
            <a:endParaRPr kumimoji="1" lang="ja-JP" altLang="en-US"/>
          </a:p>
        </p:txBody>
      </p:sp>
      <p:sp>
        <p:nvSpPr>
          <p:cNvPr id="8" name="フッター プレースホルダー 7">
            <a:extLst>
              <a:ext uri="{FF2B5EF4-FFF2-40B4-BE49-F238E27FC236}">
                <a16:creationId xmlns:a16="http://schemas.microsoft.com/office/drawing/2014/main" id="{9D791E4C-8688-0388-F883-F8103BD1D8F3}"/>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978C0AB1-537C-C299-C961-01AEFDFB944E}"/>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188107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36357E-1720-A0F2-288E-1C3B691F24E3}"/>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B51E325-6B88-85FF-A761-2E068CABF230}"/>
              </a:ext>
            </a:extLst>
          </p:cNvPr>
          <p:cNvSpPr>
            <a:spLocks noGrp="1"/>
          </p:cNvSpPr>
          <p:nvPr>
            <p:ph type="dt" sz="half" idx="10"/>
          </p:nvPr>
        </p:nvSpPr>
        <p:spPr/>
        <p:txBody>
          <a:bodyPr/>
          <a:lstStyle/>
          <a:p>
            <a:fld id="{FD146CF9-C1E2-4C4E-8A80-A54AE464F6C8}" type="datetimeFigureOut">
              <a:rPr kumimoji="1" lang="ja-JP" altLang="en-US" smtClean="0"/>
              <a:t>2023/9/30</a:t>
            </a:fld>
            <a:endParaRPr kumimoji="1" lang="ja-JP" altLang="en-US"/>
          </a:p>
        </p:txBody>
      </p:sp>
      <p:sp>
        <p:nvSpPr>
          <p:cNvPr id="4" name="フッター プレースホルダー 3">
            <a:extLst>
              <a:ext uri="{FF2B5EF4-FFF2-40B4-BE49-F238E27FC236}">
                <a16:creationId xmlns:a16="http://schemas.microsoft.com/office/drawing/2014/main" id="{9F9E385C-B333-462E-4A07-8F2744D8D27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CA696D6-5387-EF9B-9358-F6C744B4227B}"/>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542777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F2379D3-CC92-ED4A-B3E3-1096149FD9E9}"/>
              </a:ext>
            </a:extLst>
          </p:cNvPr>
          <p:cNvSpPr>
            <a:spLocks noGrp="1"/>
          </p:cNvSpPr>
          <p:nvPr>
            <p:ph type="dt" sz="half" idx="10"/>
          </p:nvPr>
        </p:nvSpPr>
        <p:spPr/>
        <p:txBody>
          <a:bodyPr/>
          <a:lstStyle/>
          <a:p>
            <a:fld id="{FD146CF9-C1E2-4C4E-8A80-A54AE464F6C8}" type="datetimeFigureOut">
              <a:rPr kumimoji="1" lang="ja-JP" altLang="en-US" smtClean="0"/>
              <a:t>2023/9/30</a:t>
            </a:fld>
            <a:endParaRPr kumimoji="1" lang="ja-JP" altLang="en-US"/>
          </a:p>
        </p:txBody>
      </p:sp>
      <p:sp>
        <p:nvSpPr>
          <p:cNvPr id="3" name="フッター プレースホルダー 2">
            <a:extLst>
              <a:ext uri="{FF2B5EF4-FFF2-40B4-BE49-F238E27FC236}">
                <a16:creationId xmlns:a16="http://schemas.microsoft.com/office/drawing/2014/main" id="{EB54B9CF-65BE-40E9-438C-85F22E2FC88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1D0E6CA-2302-2FC6-59D0-55B7DC93908A}"/>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4279085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422416-2E94-232D-C7EC-AAA44C381B2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22B9DB9-0316-C75E-3A31-521179B425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FAA415A-4D4D-F860-0B8F-94DBD9FEB0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0BE4A7F-1DD5-01CA-ABE1-D0252BAB823C}"/>
              </a:ext>
            </a:extLst>
          </p:cNvPr>
          <p:cNvSpPr>
            <a:spLocks noGrp="1"/>
          </p:cNvSpPr>
          <p:nvPr>
            <p:ph type="dt" sz="half" idx="10"/>
          </p:nvPr>
        </p:nvSpPr>
        <p:spPr/>
        <p:txBody>
          <a:bodyPr/>
          <a:lstStyle/>
          <a:p>
            <a:fld id="{FD146CF9-C1E2-4C4E-8A80-A54AE464F6C8}" type="datetimeFigureOut">
              <a:rPr kumimoji="1" lang="ja-JP" altLang="en-US" smtClean="0"/>
              <a:t>2023/9/30</a:t>
            </a:fld>
            <a:endParaRPr kumimoji="1" lang="ja-JP" altLang="en-US"/>
          </a:p>
        </p:txBody>
      </p:sp>
      <p:sp>
        <p:nvSpPr>
          <p:cNvPr id="6" name="フッター プレースホルダー 5">
            <a:extLst>
              <a:ext uri="{FF2B5EF4-FFF2-40B4-BE49-F238E27FC236}">
                <a16:creationId xmlns:a16="http://schemas.microsoft.com/office/drawing/2014/main" id="{C2363843-97BC-05D1-F98C-649DE4F0787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340E6F6-23AF-297D-8E7C-A8497FBB6B2C}"/>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3786920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E80041-CC7D-44EC-888A-475DE1213FE1}"/>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844BD27-AD2B-624B-BAC4-05D16BA7976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8256140-A07B-181A-17A8-F9672A5859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65F5A01-1D0D-7AD8-CD88-A6CB3CD6AC00}"/>
              </a:ext>
            </a:extLst>
          </p:cNvPr>
          <p:cNvSpPr>
            <a:spLocks noGrp="1"/>
          </p:cNvSpPr>
          <p:nvPr>
            <p:ph type="dt" sz="half" idx="10"/>
          </p:nvPr>
        </p:nvSpPr>
        <p:spPr/>
        <p:txBody>
          <a:bodyPr/>
          <a:lstStyle/>
          <a:p>
            <a:fld id="{FD146CF9-C1E2-4C4E-8A80-A54AE464F6C8}" type="datetimeFigureOut">
              <a:rPr kumimoji="1" lang="ja-JP" altLang="en-US" smtClean="0"/>
              <a:t>2023/9/30</a:t>
            </a:fld>
            <a:endParaRPr kumimoji="1" lang="ja-JP" altLang="en-US"/>
          </a:p>
        </p:txBody>
      </p:sp>
      <p:sp>
        <p:nvSpPr>
          <p:cNvPr id="6" name="フッター プレースホルダー 5">
            <a:extLst>
              <a:ext uri="{FF2B5EF4-FFF2-40B4-BE49-F238E27FC236}">
                <a16:creationId xmlns:a16="http://schemas.microsoft.com/office/drawing/2014/main" id="{F70BAFE2-7C2E-E01B-B509-CF40C6DCB5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2676B8D-4CB5-3A02-C6B2-2EC6AD02AAA3}"/>
              </a:ext>
            </a:extLst>
          </p:cNvPr>
          <p:cNvSpPr>
            <a:spLocks noGrp="1"/>
          </p:cNvSpPr>
          <p:nvPr>
            <p:ph type="sldNum" sz="quarter" idx="12"/>
          </p:nvPr>
        </p:nvSpPr>
        <p:spPr/>
        <p:txBody>
          <a:body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24333762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A4334848-ACFB-4EF1-2433-D0F2270E69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298E1F1-5CF3-F39E-8F76-0D867A9E111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EC9DF00-1E8C-C086-F6F2-F4A03279FB9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46CF9-C1E2-4C4E-8A80-A54AE464F6C8}" type="datetimeFigureOut">
              <a:rPr kumimoji="1" lang="ja-JP" altLang="en-US" smtClean="0"/>
              <a:t>2023/9/30</a:t>
            </a:fld>
            <a:endParaRPr kumimoji="1" lang="ja-JP" altLang="en-US"/>
          </a:p>
        </p:txBody>
      </p:sp>
      <p:sp>
        <p:nvSpPr>
          <p:cNvPr id="5" name="フッター プレースホルダー 4">
            <a:extLst>
              <a:ext uri="{FF2B5EF4-FFF2-40B4-BE49-F238E27FC236}">
                <a16:creationId xmlns:a16="http://schemas.microsoft.com/office/drawing/2014/main" id="{E180DBAC-7D27-5510-6773-C971AE6264B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88358A2-24CA-1E1D-EE3A-A1F42EF07A0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240E2C-910B-47BD-A695-4A6D04579C08}" type="slidenum">
              <a:rPr kumimoji="1" lang="ja-JP" altLang="en-US" smtClean="0"/>
              <a:t>‹#›</a:t>
            </a:fld>
            <a:endParaRPr kumimoji="1" lang="ja-JP" altLang="en-US"/>
          </a:p>
        </p:txBody>
      </p:sp>
    </p:spTree>
    <p:extLst>
      <p:ext uri="{BB962C8B-B14F-4D97-AF65-F5344CB8AC3E}">
        <p14:creationId xmlns:p14="http://schemas.microsoft.com/office/powerpoint/2010/main" val="13715410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図 4">
            <a:extLst>
              <a:ext uri="{FF2B5EF4-FFF2-40B4-BE49-F238E27FC236}">
                <a16:creationId xmlns:a16="http://schemas.microsoft.com/office/drawing/2014/main" id="{FFCFC8CF-7CCA-7280-F323-C9E1E640F9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357"/>
            <a:ext cx="12192000" cy="6858000"/>
          </a:xfrm>
          <a:prstGeom prst="rect">
            <a:avLst/>
          </a:prstGeom>
        </p:spPr>
      </p:pic>
      <p:sp>
        <p:nvSpPr>
          <p:cNvPr id="2" name="タイトル 1">
            <a:extLst>
              <a:ext uri="{FF2B5EF4-FFF2-40B4-BE49-F238E27FC236}">
                <a16:creationId xmlns:a16="http://schemas.microsoft.com/office/drawing/2014/main" id="{521BC330-B7C1-15AA-CF0A-5C78597D44B0}"/>
              </a:ext>
            </a:extLst>
          </p:cNvPr>
          <p:cNvSpPr>
            <a:spLocks noGrp="1"/>
          </p:cNvSpPr>
          <p:nvPr>
            <p:ph type="ctrTitle"/>
          </p:nvPr>
        </p:nvSpPr>
        <p:spPr>
          <a:xfrm>
            <a:off x="4965844" y="215757"/>
            <a:ext cx="6489842" cy="522205"/>
          </a:xfrm>
        </p:spPr>
        <p:txBody>
          <a:bodyPr>
            <a:normAutofit/>
          </a:bodyPr>
          <a:lstStyle/>
          <a:p>
            <a:pPr algn="r"/>
            <a:r>
              <a:rPr kumimoji="1" lang="ja-JP" altLang="en-US" sz="2800" b="1" dirty="0">
                <a:latin typeface="ＭＳ Ｐ明朝" panose="02020600040205080304" pitchFamily="18" charset="-128"/>
                <a:ea typeface="ＭＳ Ｐ明朝" panose="02020600040205080304" pitchFamily="18" charset="-128"/>
              </a:rPr>
              <a:t>株式会社</a:t>
            </a:r>
            <a:r>
              <a:rPr kumimoji="1" lang="en-US" altLang="ja-JP" sz="2800" b="1" dirty="0" err="1">
                <a:latin typeface="ＭＳ Ｐ明朝" panose="02020600040205080304" pitchFamily="18" charset="-128"/>
                <a:ea typeface="ＭＳ Ｐ明朝" panose="02020600040205080304" pitchFamily="18" charset="-128"/>
              </a:rPr>
              <a:t>financialintelligence</a:t>
            </a:r>
            <a:r>
              <a:rPr kumimoji="1" lang="en-US" altLang="ja-JP" sz="2800" b="1" dirty="0">
                <a:latin typeface="ＭＳ Ｐ明朝" panose="02020600040205080304" pitchFamily="18" charset="-128"/>
                <a:ea typeface="ＭＳ Ｐ明朝" panose="02020600040205080304" pitchFamily="18" charset="-128"/>
              </a:rPr>
              <a:t> </a:t>
            </a:r>
            <a:r>
              <a:rPr kumimoji="1" lang="ja-JP" altLang="en-US" sz="2800" b="1" dirty="0">
                <a:latin typeface="ＭＳ Ｐ明朝" panose="02020600040205080304" pitchFamily="18" charset="-128"/>
                <a:ea typeface="ＭＳ Ｐ明朝" panose="02020600040205080304" pitchFamily="18" charset="-128"/>
              </a:rPr>
              <a:t>海沼 功</a:t>
            </a:r>
            <a:r>
              <a:rPr lang="ja-JP" altLang="en-US" sz="2800" b="1" dirty="0">
                <a:latin typeface="ＭＳ Ｐ明朝" panose="02020600040205080304" pitchFamily="18" charset="-128"/>
                <a:ea typeface="ＭＳ Ｐ明朝" panose="02020600040205080304" pitchFamily="18" charset="-128"/>
              </a:rPr>
              <a:t>様</a:t>
            </a:r>
            <a:endParaRPr kumimoji="1" lang="ja-JP" altLang="en-US" sz="2800" b="1" dirty="0">
              <a:latin typeface="ＭＳ Ｐ明朝" panose="02020600040205080304" pitchFamily="18" charset="-128"/>
              <a:ea typeface="ＭＳ Ｐ明朝" panose="02020600040205080304" pitchFamily="18" charset="-128"/>
            </a:endParaRPr>
          </a:p>
        </p:txBody>
      </p:sp>
      <p:sp>
        <p:nvSpPr>
          <p:cNvPr id="3" name="字幕 2">
            <a:extLst>
              <a:ext uri="{FF2B5EF4-FFF2-40B4-BE49-F238E27FC236}">
                <a16:creationId xmlns:a16="http://schemas.microsoft.com/office/drawing/2014/main" id="{EA422ED4-3CC6-90C5-6121-6533DF7EE129}"/>
              </a:ext>
            </a:extLst>
          </p:cNvPr>
          <p:cNvSpPr>
            <a:spLocks noGrp="1"/>
          </p:cNvSpPr>
          <p:nvPr>
            <p:ph type="subTitle" idx="1"/>
          </p:nvPr>
        </p:nvSpPr>
        <p:spPr>
          <a:xfrm>
            <a:off x="1666305" y="1479479"/>
            <a:ext cx="9396751" cy="5468508"/>
          </a:xfrm>
        </p:spPr>
        <p:txBody>
          <a:bodyPr>
            <a:normAutofit/>
          </a:bodyPr>
          <a:lstStyle/>
          <a:p>
            <a:pPr algn="l"/>
            <a:r>
              <a:rPr lang="ja-JP" altLang="en-US" b="1" dirty="0">
                <a:latin typeface="ＭＳ Ｐ明朝" panose="02020600040205080304" pitchFamily="18" charset="-128"/>
                <a:ea typeface="ＭＳ Ｐ明朝" panose="02020600040205080304" pitchFamily="18" charset="-128"/>
              </a:rPr>
              <a:t>海沼さんの強みである補助金や助成金の情報提供をして頂けるサービスをコンサル業の方にご紹介したところ、その方はドローンのメーカーでもあるので、ドローンの資格取得や農業用ドローンの購入に利用できる補助金をお客さんに紹介して申請代行にも繋げられるし、地域毎の新着情報を知れるということで大変喜ばれていました。</a:t>
            </a:r>
            <a:endParaRPr lang="en-US" altLang="ja-JP" b="1" dirty="0">
              <a:latin typeface="ＭＳ Ｐ明朝" panose="02020600040205080304" pitchFamily="18" charset="-128"/>
              <a:ea typeface="ＭＳ Ｐ明朝" panose="02020600040205080304" pitchFamily="18" charset="-128"/>
            </a:endParaRPr>
          </a:p>
          <a:p>
            <a:pPr algn="l"/>
            <a:r>
              <a:rPr lang="ja-JP" altLang="en-US" b="1" dirty="0">
                <a:latin typeface="ＭＳ Ｐ明朝" panose="02020600040205080304" pitchFamily="18" charset="-128"/>
                <a:ea typeface="ＭＳ Ｐ明朝" panose="02020600040205080304" pitchFamily="18" charset="-128"/>
              </a:rPr>
              <a:t>このサービスを提供することによって人との関係を構築し続けることができ、クライアントや協業の方に貢献し続けている</a:t>
            </a:r>
            <a:r>
              <a:rPr kumimoji="1" lang="ja-JP" altLang="en-US" b="1" dirty="0">
                <a:latin typeface="ＭＳ Ｐ明朝" panose="02020600040205080304" pitchFamily="18" charset="-128"/>
                <a:ea typeface="ＭＳ Ｐ明朝" panose="02020600040205080304" pitchFamily="18" charset="-128"/>
              </a:rPr>
              <a:t>株式会社</a:t>
            </a:r>
            <a:r>
              <a:rPr kumimoji="1" lang="en-US" altLang="ja-JP" b="1" dirty="0" err="1">
                <a:latin typeface="ＭＳ Ｐ明朝" panose="02020600040205080304" pitchFamily="18" charset="-128"/>
                <a:ea typeface="ＭＳ Ｐ明朝" panose="02020600040205080304" pitchFamily="18" charset="-128"/>
              </a:rPr>
              <a:t>financialintelligence</a:t>
            </a:r>
            <a:r>
              <a:rPr kumimoji="1" lang="en-US" altLang="ja-JP" b="1" dirty="0">
                <a:latin typeface="ＭＳ Ｐ明朝" panose="02020600040205080304" pitchFamily="18" charset="-128"/>
                <a:ea typeface="ＭＳ Ｐ明朝" panose="02020600040205080304" pitchFamily="18" charset="-128"/>
              </a:rPr>
              <a:t> </a:t>
            </a:r>
            <a:r>
              <a:rPr kumimoji="1" lang="ja-JP" altLang="en-US" b="1" dirty="0">
                <a:latin typeface="ＭＳ Ｐ明朝" panose="02020600040205080304" pitchFamily="18" charset="-128"/>
                <a:ea typeface="ＭＳ Ｐ明朝" panose="02020600040205080304" pitchFamily="18" charset="-128"/>
              </a:rPr>
              <a:t>の海沼さんを推薦いたします。</a:t>
            </a:r>
            <a:endParaRPr lang="en-US" altLang="ja-JP" b="1" dirty="0">
              <a:latin typeface="ＭＳ Ｐ明朝" panose="02020600040205080304" pitchFamily="18" charset="-128"/>
              <a:ea typeface="ＭＳ Ｐ明朝" panose="02020600040205080304" pitchFamily="18" charset="-128"/>
            </a:endParaRPr>
          </a:p>
          <a:p>
            <a:pPr algn="l"/>
            <a:endParaRPr kumimoji="1" lang="en-US" altLang="ja-JP" b="1" dirty="0">
              <a:latin typeface="ＭＳ Ｐ明朝" panose="02020600040205080304" pitchFamily="18" charset="-128"/>
              <a:ea typeface="ＭＳ Ｐ明朝" panose="02020600040205080304" pitchFamily="18" charset="-128"/>
            </a:endParaRPr>
          </a:p>
          <a:p>
            <a:pPr algn="l"/>
            <a:endParaRPr kumimoji="1" lang="en-US" altLang="ja-JP" b="1" dirty="0">
              <a:latin typeface="ＭＳ Ｐ明朝" panose="02020600040205080304" pitchFamily="18" charset="-128"/>
              <a:ea typeface="ＭＳ Ｐ明朝" panose="02020600040205080304" pitchFamily="18" charset="-128"/>
            </a:endParaRPr>
          </a:p>
          <a:p>
            <a:pPr algn="l"/>
            <a:r>
              <a:rPr kumimoji="1" lang="ja-JP" altLang="en-US" b="1" dirty="0">
                <a:latin typeface="ＭＳ Ｐ明朝" panose="02020600040205080304" pitchFamily="18" charset="-128"/>
                <a:ea typeface="ＭＳ Ｐ明朝" panose="02020600040205080304" pitchFamily="18" charset="-128"/>
              </a:rPr>
              <a:t>株式会社 </a:t>
            </a:r>
            <a:r>
              <a:rPr lang="ja-JP" altLang="en-US" b="1" dirty="0">
                <a:latin typeface="ＭＳ Ｐ明朝" panose="02020600040205080304" pitchFamily="18" charset="-128"/>
                <a:ea typeface="ＭＳ Ｐ明朝" panose="02020600040205080304" pitchFamily="18" charset="-128"/>
              </a:rPr>
              <a:t>ＺＥＲＯ</a:t>
            </a:r>
            <a:endParaRPr lang="en-US" altLang="ja-JP" b="1" dirty="0">
              <a:latin typeface="ＭＳ Ｐ明朝" panose="02020600040205080304" pitchFamily="18" charset="-128"/>
              <a:ea typeface="ＭＳ Ｐ明朝" panose="02020600040205080304" pitchFamily="18" charset="-128"/>
            </a:endParaRPr>
          </a:p>
          <a:p>
            <a:pPr algn="l"/>
            <a:r>
              <a:rPr kumimoji="1" lang="ja-JP" altLang="en-US" b="1" dirty="0">
                <a:latin typeface="ＭＳ Ｐ明朝" panose="02020600040205080304" pitchFamily="18" charset="-128"/>
                <a:ea typeface="ＭＳ Ｐ明朝" panose="02020600040205080304" pitchFamily="18" charset="-128"/>
              </a:rPr>
              <a:t>代表取締役 平岡 国彦</a:t>
            </a:r>
          </a:p>
        </p:txBody>
      </p:sp>
    </p:spTree>
    <p:extLst>
      <p:ext uri="{BB962C8B-B14F-4D97-AF65-F5344CB8AC3E}">
        <p14:creationId xmlns:p14="http://schemas.microsoft.com/office/powerpoint/2010/main" val="11579815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a:extLst>
              <a:ext uri="{FF2B5EF4-FFF2-40B4-BE49-F238E27FC236}">
                <a16:creationId xmlns:a16="http://schemas.microsoft.com/office/drawing/2014/main" id="{A1810A0B-AE2A-A2D9-5CD0-56CB299C84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タイトル 1">
            <a:extLst>
              <a:ext uri="{FF2B5EF4-FFF2-40B4-BE49-F238E27FC236}">
                <a16:creationId xmlns:a16="http://schemas.microsoft.com/office/drawing/2014/main" id="{521BC330-B7C1-15AA-CF0A-5C78597D44B0}"/>
              </a:ext>
            </a:extLst>
          </p:cNvPr>
          <p:cNvSpPr>
            <a:spLocks noGrp="1"/>
          </p:cNvSpPr>
          <p:nvPr>
            <p:ph type="ctrTitle"/>
          </p:nvPr>
        </p:nvSpPr>
        <p:spPr>
          <a:xfrm>
            <a:off x="5284342" y="375896"/>
            <a:ext cx="6489842" cy="522205"/>
          </a:xfrm>
        </p:spPr>
        <p:txBody>
          <a:bodyPr>
            <a:normAutofit/>
          </a:bodyPr>
          <a:lstStyle/>
          <a:p>
            <a:pPr algn="r"/>
            <a:r>
              <a:rPr kumimoji="1" lang="ja-JP" altLang="en-US" sz="2800" b="1" dirty="0">
                <a:solidFill>
                  <a:schemeClr val="bg1"/>
                </a:solidFill>
                <a:latin typeface="ＭＳ Ｐ明朝" panose="02020600040205080304" pitchFamily="18" charset="-128"/>
                <a:ea typeface="ＭＳ Ｐ明朝" panose="02020600040205080304" pitchFamily="18" charset="-128"/>
              </a:rPr>
              <a:t>株式会社</a:t>
            </a:r>
            <a:r>
              <a:rPr kumimoji="1" lang="en-US" altLang="ja-JP" sz="2800" b="1" dirty="0" err="1">
                <a:solidFill>
                  <a:schemeClr val="bg1"/>
                </a:solidFill>
                <a:latin typeface="ＭＳ Ｐ明朝" panose="02020600040205080304" pitchFamily="18" charset="-128"/>
                <a:ea typeface="ＭＳ Ｐ明朝" panose="02020600040205080304" pitchFamily="18" charset="-128"/>
              </a:rPr>
              <a:t>financialintelligence</a:t>
            </a:r>
            <a:r>
              <a:rPr kumimoji="1" lang="en-US" altLang="ja-JP" sz="2800" b="1" dirty="0">
                <a:solidFill>
                  <a:schemeClr val="bg1"/>
                </a:solidFill>
                <a:latin typeface="ＭＳ Ｐ明朝" panose="02020600040205080304" pitchFamily="18" charset="-128"/>
                <a:ea typeface="ＭＳ Ｐ明朝" panose="02020600040205080304" pitchFamily="18" charset="-128"/>
              </a:rPr>
              <a:t> </a:t>
            </a:r>
            <a:r>
              <a:rPr kumimoji="1" lang="ja-JP" altLang="en-US" sz="2800" b="1" dirty="0">
                <a:solidFill>
                  <a:schemeClr val="bg1"/>
                </a:solidFill>
                <a:latin typeface="ＭＳ Ｐ明朝" panose="02020600040205080304" pitchFamily="18" charset="-128"/>
                <a:ea typeface="ＭＳ Ｐ明朝" panose="02020600040205080304" pitchFamily="18" charset="-128"/>
              </a:rPr>
              <a:t>海沼 功</a:t>
            </a:r>
            <a:r>
              <a:rPr lang="ja-JP" altLang="en-US" sz="2800" b="1" dirty="0">
                <a:solidFill>
                  <a:schemeClr val="bg1"/>
                </a:solidFill>
                <a:latin typeface="ＭＳ Ｐ明朝" panose="02020600040205080304" pitchFamily="18" charset="-128"/>
                <a:ea typeface="ＭＳ Ｐ明朝" panose="02020600040205080304" pitchFamily="18" charset="-128"/>
              </a:rPr>
              <a:t>様</a:t>
            </a:r>
            <a:endParaRPr kumimoji="1" lang="ja-JP" altLang="en-US" sz="2800" b="1" dirty="0">
              <a:solidFill>
                <a:schemeClr val="bg1"/>
              </a:solidFill>
              <a:latin typeface="ＭＳ Ｐ明朝" panose="02020600040205080304" pitchFamily="18" charset="-128"/>
              <a:ea typeface="ＭＳ Ｐ明朝" panose="02020600040205080304" pitchFamily="18" charset="-128"/>
            </a:endParaRPr>
          </a:p>
        </p:txBody>
      </p:sp>
      <p:sp>
        <p:nvSpPr>
          <p:cNvPr id="3" name="字幕 2">
            <a:extLst>
              <a:ext uri="{FF2B5EF4-FFF2-40B4-BE49-F238E27FC236}">
                <a16:creationId xmlns:a16="http://schemas.microsoft.com/office/drawing/2014/main" id="{EA422ED4-3CC6-90C5-6121-6533DF7EE129}"/>
              </a:ext>
            </a:extLst>
          </p:cNvPr>
          <p:cNvSpPr>
            <a:spLocks noGrp="1"/>
          </p:cNvSpPr>
          <p:nvPr>
            <p:ph type="subTitle" idx="1"/>
          </p:nvPr>
        </p:nvSpPr>
        <p:spPr>
          <a:xfrm>
            <a:off x="1771926" y="1375847"/>
            <a:ext cx="9036487" cy="5106257"/>
          </a:xfrm>
        </p:spPr>
        <p:txBody>
          <a:bodyPr>
            <a:normAutofit fontScale="92500" lnSpcReduction="20000"/>
          </a:bodyPr>
          <a:lstStyle/>
          <a:p>
            <a:pPr algn="l">
              <a:lnSpc>
                <a:spcPct val="120000"/>
              </a:lnSpc>
            </a:pPr>
            <a:r>
              <a:rPr lang="ja-JP" altLang="en-US" b="1" dirty="0">
                <a:solidFill>
                  <a:schemeClr val="bg1"/>
                </a:solidFill>
                <a:latin typeface="ＭＳ Ｐ明朝" panose="02020600040205080304" pitchFamily="18" charset="-128"/>
                <a:ea typeface="ＭＳ Ｐ明朝" panose="02020600040205080304" pitchFamily="18" charset="-128"/>
              </a:rPr>
              <a:t>大阪でドローンスクールを展開されている方を海沼さんにご紹介させて頂いたところ、今までは２４万円のコースを多く提供していたところを提案を受けてからは助成金を利用することで７５％助成を受けることができるということで４０万円のコースの受講を増やすことができたそうです。</a:t>
            </a:r>
            <a:endParaRPr lang="en-US" altLang="ja-JP" b="1" dirty="0">
              <a:solidFill>
                <a:schemeClr val="bg1"/>
              </a:solidFill>
              <a:latin typeface="ＭＳ Ｐ明朝" panose="02020600040205080304" pitchFamily="18" charset="-128"/>
              <a:ea typeface="ＭＳ Ｐ明朝" panose="02020600040205080304" pitchFamily="18" charset="-128"/>
            </a:endParaRPr>
          </a:p>
          <a:p>
            <a:pPr algn="l">
              <a:lnSpc>
                <a:spcPct val="120000"/>
              </a:lnSpc>
            </a:pPr>
            <a:r>
              <a:rPr lang="en-US" altLang="ja-JP" b="1" dirty="0" err="1">
                <a:solidFill>
                  <a:schemeClr val="bg1"/>
                </a:solidFill>
                <a:latin typeface="ＭＳ Ｐ明朝" panose="02020600040205080304" pitchFamily="18" charset="-128"/>
                <a:ea typeface="ＭＳ Ｐ明朝" panose="02020600040205080304" pitchFamily="18" charset="-128"/>
              </a:rPr>
              <a:t>BtoC</a:t>
            </a:r>
            <a:r>
              <a:rPr lang="ja-JP" altLang="en-US" b="1" dirty="0">
                <a:solidFill>
                  <a:schemeClr val="bg1"/>
                </a:solidFill>
                <a:latin typeface="ＭＳ Ｐ明朝" panose="02020600040205080304" pitchFamily="18" charset="-128"/>
                <a:ea typeface="ＭＳ Ｐ明朝" panose="02020600040205080304" pitchFamily="18" charset="-128"/>
              </a:rPr>
              <a:t>での集客から</a:t>
            </a:r>
            <a:r>
              <a:rPr lang="en-US" altLang="ja-JP" b="1" dirty="0" err="1">
                <a:solidFill>
                  <a:schemeClr val="bg1"/>
                </a:solidFill>
                <a:latin typeface="ＭＳ Ｐ明朝" panose="02020600040205080304" pitchFamily="18" charset="-128"/>
                <a:ea typeface="ＭＳ Ｐ明朝" panose="02020600040205080304" pitchFamily="18" charset="-128"/>
              </a:rPr>
              <a:t>BtoB</a:t>
            </a:r>
            <a:r>
              <a:rPr lang="ja-JP" altLang="en-US" b="1" dirty="0">
                <a:solidFill>
                  <a:schemeClr val="bg1"/>
                </a:solidFill>
                <a:latin typeface="ＭＳ Ｐ明朝" panose="02020600040205080304" pitchFamily="18" charset="-128"/>
                <a:ea typeface="ＭＳ Ｐ明朝" panose="02020600040205080304" pitchFamily="18" charset="-128"/>
              </a:rPr>
              <a:t>の集客へとシフトチェンジするきっかけを作って頂いくこともできたし、助成金の申請代行をして頂ける社労士の方もご紹介していたそうで大変感謝をされていました。</a:t>
            </a:r>
            <a:endParaRPr lang="en-US" altLang="ja-JP" b="1" dirty="0">
              <a:solidFill>
                <a:schemeClr val="bg1"/>
              </a:solidFill>
              <a:latin typeface="ＭＳ Ｐ明朝" panose="02020600040205080304" pitchFamily="18" charset="-128"/>
              <a:ea typeface="ＭＳ Ｐ明朝" panose="02020600040205080304" pitchFamily="18" charset="-128"/>
            </a:endParaRPr>
          </a:p>
          <a:p>
            <a:pPr algn="l">
              <a:lnSpc>
                <a:spcPct val="120000"/>
              </a:lnSpc>
            </a:pPr>
            <a:r>
              <a:rPr lang="ja-JP" altLang="en-US" b="1" dirty="0">
                <a:solidFill>
                  <a:schemeClr val="bg1"/>
                </a:solidFill>
                <a:latin typeface="ＭＳ Ｐ明朝" panose="02020600040205080304" pitchFamily="18" charset="-128"/>
                <a:ea typeface="ＭＳ Ｐ明朝" panose="02020600040205080304" pitchFamily="18" charset="-128"/>
              </a:rPr>
              <a:t>このサービスを提供することによって人との関係を構築し続けることができ、クライアントや</a:t>
            </a:r>
            <a:r>
              <a:rPr lang="ja-JP" altLang="en-US" b="1">
                <a:solidFill>
                  <a:schemeClr val="bg1"/>
                </a:solidFill>
                <a:latin typeface="ＭＳ Ｐ明朝" panose="02020600040205080304" pitchFamily="18" charset="-128"/>
                <a:ea typeface="ＭＳ Ｐ明朝" panose="02020600040205080304" pitchFamily="18" charset="-128"/>
              </a:rPr>
              <a:t>協業のために</a:t>
            </a:r>
            <a:r>
              <a:rPr lang="ja-JP" altLang="en-US" b="1" dirty="0">
                <a:solidFill>
                  <a:schemeClr val="bg1"/>
                </a:solidFill>
                <a:latin typeface="ＭＳ Ｐ明朝" panose="02020600040205080304" pitchFamily="18" charset="-128"/>
                <a:ea typeface="ＭＳ Ｐ明朝" panose="02020600040205080304" pitchFamily="18" charset="-128"/>
              </a:rPr>
              <a:t>貢献し続けている</a:t>
            </a:r>
            <a:r>
              <a:rPr kumimoji="1" lang="ja-JP" altLang="en-US" b="1" dirty="0">
                <a:solidFill>
                  <a:schemeClr val="bg1"/>
                </a:solidFill>
                <a:latin typeface="ＭＳ Ｐ明朝" panose="02020600040205080304" pitchFamily="18" charset="-128"/>
                <a:ea typeface="ＭＳ Ｐ明朝" panose="02020600040205080304" pitchFamily="18" charset="-128"/>
              </a:rPr>
              <a:t>株式会社</a:t>
            </a:r>
            <a:r>
              <a:rPr kumimoji="1" lang="en-US" altLang="ja-JP" b="1" dirty="0" err="1">
                <a:solidFill>
                  <a:schemeClr val="bg1"/>
                </a:solidFill>
                <a:latin typeface="ＭＳ Ｐ明朝" panose="02020600040205080304" pitchFamily="18" charset="-128"/>
                <a:ea typeface="ＭＳ Ｐ明朝" panose="02020600040205080304" pitchFamily="18" charset="-128"/>
              </a:rPr>
              <a:t>financialintelligence</a:t>
            </a:r>
            <a:r>
              <a:rPr kumimoji="1" lang="en-US" altLang="ja-JP" b="1" dirty="0">
                <a:solidFill>
                  <a:schemeClr val="bg1"/>
                </a:solidFill>
                <a:latin typeface="ＭＳ Ｐ明朝" panose="02020600040205080304" pitchFamily="18" charset="-128"/>
                <a:ea typeface="ＭＳ Ｐ明朝" panose="02020600040205080304" pitchFamily="18" charset="-128"/>
              </a:rPr>
              <a:t> </a:t>
            </a:r>
            <a:r>
              <a:rPr kumimoji="1" lang="ja-JP" altLang="en-US" b="1" dirty="0">
                <a:solidFill>
                  <a:schemeClr val="bg1"/>
                </a:solidFill>
                <a:latin typeface="ＭＳ Ｐ明朝" panose="02020600040205080304" pitchFamily="18" charset="-128"/>
                <a:ea typeface="ＭＳ Ｐ明朝" panose="02020600040205080304" pitchFamily="18" charset="-128"/>
              </a:rPr>
              <a:t>の海沼さんを推薦いたします。</a:t>
            </a:r>
            <a:endParaRPr lang="en-US" altLang="ja-JP" b="1" dirty="0">
              <a:solidFill>
                <a:schemeClr val="bg1"/>
              </a:solidFill>
              <a:latin typeface="ＭＳ Ｐ明朝" panose="02020600040205080304" pitchFamily="18" charset="-128"/>
              <a:ea typeface="ＭＳ Ｐ明朝" panose="02020600040205080304" pitchFamily="18" charset="-128"/>
            </a:endParaRPr>
          </a:p>
          <a:p>
            <a:pPr algn="l">
              <a:lnSpc>
                <a:spcPct val="120000"/>
              </a:lnSpc>
            </a:pPr>
            <a:endParaRPr kumimoji="1" lang="en-US" altLang="ja-JP" b="1" dirty="0">
              <a:solidFill>
                <a:schemeClr val="bg1"/>
              </a:solidFill>
              <a:latin typeface="ＭＳ Ｐ明朝" panose="02020600040205080304" pitchFamily="18" charset="-128"/>
              <a:ea typeface="ＭＳ Ｐ明朝" panose="02020600040205080304" pitchFamily="18" charset="-128"/>
            </a:endParaRPr>
          </a:p>
          <a:p>
            <a:pPr algn="l">
              <a:lnSpc>
                <a:spcPct val="120000"/>
              </a:lnSpc>
            </a:pPr>
            <a:r>
              <a:rPr kumimoji="1" lang="ja-JP" altLang="en-US" b="1" dirty="0">
                <a:solidFill>
                  <a:schemeClr val="bg1"/>
                </a:solidFill>
                <a:latin typeface="ＭＳ Ｐ明朝" panose="02020600040205080304" pitchFamily="18" charset="-128"/>
                <a:ea typeface="ＭＳ Ｐ明朝" panose="02020600040205080304" pitchFamily="18" charset="-128"/>
              </a:rPr>
              <a:t>株式会社 </a:t>
            </a:r>
            <a:r>
              <a:rPr lang="ja-JP" altLang="en-US" b="1" dirty="0">
                <a:solidFill>
                  <a:schemeClr val="bg1"/>
                </a:solidFill>
                <a:latin typeface="ＭＳ Ｐ明朝" panose="02020600040205080304" pitchFamily="18" charset="-128"/>
                <a:ea typeface="ＭＳ Ｐ明朝" panose="02020600040205080304" pitchFamily="18" charset="-128"/>
              </a:rPr>
              <a:t>ＺＥＲＯ</a:t>
            </a:r>
            <a:endParaRPr lang="en-US" altLang="ja-JP" b="1" dirty="0">
              <a:solidFill>
                <a:schemeClr val="bg1"/>
              </a:solidFill>
              <a:latin typeface="ＭＳ Ｐ明朝" panose="02020600040205080304" pitchFamily="18" charset="-128"/>
              <a:ea typeface="ＭＳ Ｐ明朝" panose="02020600040205080304" pitchFamily="18" charset="-128"/>
            </a:endParaRPr>
          </a:p>
          <a:p>
            <a:pPr algn="l">
              <a:lnSpc>
                <a:spcPct val="120000"/>
              </a:lnSpc>
            </a:pPr>
            <a:r>
              <a:rPr kumimoji="1" lang="ja-JP" altLang="en-US" b="1" dirty="0">
                <a:solidFill>
                  <a:schemeClr val="bg1"/>
                </a:solidFill>
                <a:latin typeface="ＭＳ Ｐ明朝" panose="02020600040205080304" pitchFamily="18" charset="-128"/>
                <a:ea typeface="ＭＳ Ｐ明朝" panose="02020600040205080304" pitchFamily="18" charset="-128"/>
              </a:rPr>
              <a:t>代表取締役 平岡 国彦</a:t>
            </a:r>
          </a:p>
        </p:txBody>
      </p:sp>
    </p:spTree>
    <p:extLst>
      <p:ext uri="{BB962C8B-B14F-4D97-AF65-F5344CB8AC3E}">
        <p14:creationId xmlns:p14="http://schemas.microsoft.com/office/powerpoint/2010/main" val="361412281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TotalTime>
  <Words>285</Words>
  <Application>Microsoft Office PowerPoint</Application>
  <PresentationFormat>ワイド画面</PresentationFormat>
  <Paragraphs>14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Ｐ明朝</vt:lpstr>
      <vt:lpstr>游ゴシック</vt:lpstr>
      <vt:lpstr>游ゴシック Light</vt:lpstr>
      <vt:lpstr>Arial</vt:lpstr>
      <vt:lpstr>Office テーマ</vt:lpstr>
      <vt:lpstr>株式会社financialintelligence 海沼 功様</vt:lpstr>
      <vt:lpstr>株式会社financialintelligence 海沼 功様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Growth 合同会社　山口聡一様</dc:title>
  <dc:creator>平岡 国彦</dc:creator>
  <cp:lastModifiedBy>国彦 平岡</cp:lastModifiedBy>
  <cp:revision>3</cp:revision>
  <dcterms:created xsi:type="dcterms:W3CDTF">2022-09-18T13:36:01Z</dcterms:created>
  <dcterms:modified xsi:type="dcterms:W3CDTF">2023-09-30T04:36:25Z</dcterms:modified>
</cp:coreProperties>
</file>