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7" autoAdjust="0"/>
    <p:restoredTop sz="94660"/>
  </p:normalViewPr>
  <p:slideViewPr>
    <p:cSldViewPr snapToGrid="0">
      <p:cViewPr varScale="1">
        <p:scale>
          <a:sx n="64" d="100"/>
          <a:sy n="64" d="100"/>
        </p:scale>
        <p:origin x="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A40904-6D63-3745-587B-66AD95891E8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D7ECB21-3B6C-FEE8-899B-40B71C32DF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EED7198-DE04-9686-2B0A-5B4F715AFA2D}"/>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7FC2E46A-8087-D2A0-7203-57E6AAF51C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429244-12CA-0F21-05EC-98666B904B75}"/>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374832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815A95-C6FD-053C-B471-915F14E5E17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5FB39F7-7BF8-5215-F62C-5043D486CC7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D53190-7837-F4B5-0754-C4886FBF0606}"/>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15A0DE4C-1C08-99EF-2797-00C4188127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144902B-64C3-8F37-B1F0-BA69AF43B332}"/>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57959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ACE1FD5-5A20-C374-74F8-5D06CB10CF9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0F344AB-DBB5-AC68-E027-4650266E970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384412-E5FF-3497-3AEB-B76472AD872A}"/>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9A454833-8267-C38D-9B7A-C6C08E6A385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14C515-6A88-51BD-6473-D1A6781502E2}"/>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588689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7673AA-EBE4-02B1-7DFE-4B97DD042DD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A0CFB0-E047-3A37-7664-A21AD2EC6D4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6BB87DB-4754-E860-6B96-F3E4A03D8AFE}"/>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3BF73A64-E4F8-A855-D7B5-2011AA01D60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D0C677-648E-EB30-730C-12ED82D3038B}"/>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402503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C65051-D8A1-B52B-67F8-A4E97B8F3AE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B8E465-9CE4-7F3D-BA0B-B6C65F23FB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B6EB02B-8F8B-6346-0818-548BA94EB4A9}"/>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FD15BD70-DF5C-DC94-EE05-A933E25C4A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1293B43-415D-DF15-66E1-49766E246681}"/>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55089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D45DC5-8C76-4F11-C8F2-BFD45E0DF3E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5683A9A-139E-FF64-CAE0-0AE35F986FE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1737A7B-F21B-BFAB-F1DE-6749B392762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F5C8DB5-F426-358F-FF94-231B18DDCDF6}"/>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64BE0F4F-9A9C-1DB4-0EE3-9B2C3E773F8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23A0874-CE55-13E5-7260-D21F2AC1F7FA}"/>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1027460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167526-CC29-EDF8-DF76-57DB0F8CE96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4C9D60-D854-B4EB-EFB1-6A7C2556FC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B6A96B0-C607-E0E4-9B52-B255090F2EE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C9C3EBA-A1ED-2549-EDE6-6184F58A12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6F419C0-438E-E158-5DFF-D9D95D29804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872FA3D-1E3B-BED8-EF59-608F75830372}"/>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8" name="フッター プレースホルダー 7">
            <a:extLst>
              <a:ext uri="{FF2B5EF4-FFF2-40B4-BE49-F238E27FC236}">
                <a16:creationId xmlns:a16="http://schemas.microsoft.com/office/drawing/2014/main" id="{CE531CB0-D376-D2F6-7333-2F1D7C45348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3174D02-96B2-B7C8-9AED-ACFF513E460A}"/>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1229777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0D1DB7-87C0-265F-013D-9358065A91B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F17700C-A635-0F35-D5AE-96507EAA4BBF}"/>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4" name="フッター プレースホルダー 3">
            <a:extLst>
              <a:ext uri="{FF2B5EF4-FFF2-40B4-BE49-F238E27FC236}">
                <a16:creationId xmlns:a16="http://schemas.microsoft.com/office/drawing/2014/main" id="{9912E321-B9BE-5793-71EE-C0B2550574F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F9FCE88-E357-2146-DB0A-E6E76224C3FD}"/>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305861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305AF4B-1691-887B-B73B-CCF5A707C7D5}"/>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3" name="フッター プレースホルダー 2">
            <a:extLst>
              <a:ext uri="{FF2B5EF4-FFF2-40B4-BE49-F238E27FC236}">
                <a16:creationId xmlns:a16="http://schemas.microsoft.com/office/drawing/2014/main" id="{D15E3966-E93A-5428-5903-DD9C1A6D96B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C2E1EB-3953-6FDA-DB7A-AB27078CA6AB}"/>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263561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F4D45A-C0AC-3A31-9090-E7834034BBC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5D8417A-51CA-C5EA-EBD9-248D733C97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D18AEE5-98A6-A070-D418-86F675809E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0217D14-3944-DE57-8D35-8F6964FB3735}"/>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45BF60BE-5CC2-8DEF-FBD2-35B952A4FE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4788CD-469D-29A3-CF54-2D201CB6F03F}"/>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469361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83BE03-B33E-FE58-78B3-0FEB5D8125B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C923608-A163-235C-6926-93A171C834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D0344C3-FD5F-1BDF-C6DC-B624F6AF50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7A0E88A-99D1-9A33-558D-ED8B88A72645}"/>
              </a:ext>
            </a:extLst>
          </p:cNvPr>
          <p:cNvSpPr>
            <a:spLocks noGrp="1"/>
          </p:cNvSpPr>
          <p:nvPr>
            <p:ph type="dt" sz="half" idx="10"/>
          </p:nvPr>
        </p:nvSpPr>
        <p:spPr/>
        <p:txBody>
          <a:bodyPr/>
          <a:lstStyle/>
          <a:p>
            <a:fld id="{61A82ED5-5280-4A66-BACE-2BED10A5C393}"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A57403B3-C7CC-36B7-E4F0-90E983BC3AF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BCE122F-6870-00F4-C0A0-C1379C3BE80A}"/>
              </a:ext>
            </a:extLst>
          </p:cNvPr>
          <p:cNvSpPr>
            <a:spLocks noGrp="1"/>
          </p:cNvSpPr>
          <p:nvPr>
            <p:ph type="sldNum" sz="quarter" idx="12"/>
          </p:nvPr>
        </p:nvSpPr>
        <p:spPr/>
        <p:txBody>
          <a:body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4223461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6DDCCF5-91AD-0E49-9A09-A76D8CBB8D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B0D197-27F0-028B-7A58-CBF1D8E9FA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3308F7B-D673-06A7-AFEB-93A999C5A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A82ED5-5280-4A66-BACE-2BED10A5C393}"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C87678F0-4A54-822C-858C-5200A9167D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A05F59E-F51F-D6E4-4937-5B10F71AD8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866D2-EC58-462B-B849-FE8DB320C813}" type="slidenum">
              <a:rPr kumimoji="1" lang="ja-JP" altLang="en-US" smtClean="0"/>
              <a:t>‹#›</a:t>
            </a:fld>
            <a:endParaRPr kumimoji="1" lang="ja-JP" altLang="en-US"/>
          </a:p>
        </p:txBody>
      </p:sp>
    </p:spTree>
    <p:extLst>
      <p:ext uri="{BB962C8B-B14F-4D97-AF65-F5344CB8AC3E}">
        <p14:creationId xmlns:p14="http://schemas.microsoft.com/office/powerpoint/2010/main" val="2946952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516F4CF-0696-6B32-17AF-F6B522D8950C}"/>
              </a:ext>
            </a:extLst>
          </p:cNvPr>
          <p:cNvPicPr>
            <a:picLocks noChangeAspect="1"/>
          </p:cNvPicPr>
          <p:nvPr/>
        </p:nvPicPr>
        <p:blipFill>
          <a:blip r:embed="rId2"/>
          <a:stretch>
            <a:fillRect/>
          </a:stretch>
        </p:blipFill>
        <p:spPr>
          <a:xfrm>
            <a:off x="0" y="0"/>
            <a:ext cx="12192000" cy="6858000"/>
          </a:xfrm>
          <a:prstGeom prst="rect">
            <a:avLst/>
          </a:prstGeom>
        </p:spPr>
      </p:pic>
      <p:sp>
        <p:nvSpPr>
          <p:cNvPr id="2" name="正方形/長方形 1">
            <a:extLst>
              <a:ext uri="{FF2B5EF4-FFF2-40B4-BE49-F238E27FC236}">
                <a16:creationId xmlns:a16="http://schemas.microsoft.com/office/drawing/2014/main" id="{DF004E4E-2DD9-A339-655E-0F41DA65474F}"/>
              </a:ext>
            </a:extLst>
          </p:cNvPr>
          <p:cNvSpPr/>
          <p:nvPr/>
        </p:nvSpPr>
        <p:spPr>
          <a:xfrm>
            <a:off x="599607" y="479685"/>
            <a:ext cx="10927829" cy="5981076"/>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8C74A880-685B-92EE-AF41-99F0C77D28C4}"/>
              </a:ext>
            </a:extLst>
          </p:cNvPr>
          <p:cNvSpPr txBox="1"/>
          <p:nvPr/>
        </p:nvSpPr>
        <p:spPr>
          <a:xfrm>
            <a:off x="914400" y="644579"/>
            <a:ext cx="10298243" cy="584775"/>
          </a:xfrm>
          <a:prstGeom prst="rect">
            <a:avLst/>
          </a:prstGeom>
          <a:noFill/>
        </p:spPr>
        <p:txBody>
          <a:bodyPr wrap="square" rtlCol="0">
            <a:spAutoFit/>
          </a:bodyPr>
          <a:lstStyle/>
          <a:p>
            <a:pPr algn="r"/>
            <a:r>
              <a:rPr kumimoji="1" lang="ja-JP" altLang="en-US" sz="3200" dirty="0">
                <a:latin typeface="HGP行書体" panose="03000600000000000000" pitchFamily="66" charset="-128"/>
                <a:ea typeface="HGP行書体" panose="03000600000000000000" pitchFamily="66" charset="-128"/>
              </a:rPr>
              <a:t>有限会社いさみや　畠山 憲之 様</a:t>
            </a:r>
          </a:p>
        </p:txBody>
      </p:sp>
      <p:sp>
        <p:nvSpPr>
          <p:cNvPr id="5" name="テキスト ボックス 4">
            <a:extLst>
              <a:ext uri="{FF2B5EF4-FFF2-40B4-BE49-F238E27FC236}">
                <a16:creationId xmlns:a16="http://schemas.microsoft.com/office/drawing/2014/main" id="{214DB5BC-C3F1-950F-EF5A-D62706631D19}"/>
              </a:ext>
            </a:extLst>
          </p:cNvPr>
          <p:cNvSpPr txBox="1"/>
          <p:nvPr/>
        </p:nvSpPr>
        <p:spPr>
          <a:xfrm>
            <a:off x="916900" y="1351617"/>
            <a:ext cx="10298243" cy="5042406"/>
          </a:xfrm>
          <a:prstGeom prst="rect">
            <a:avLst/>
          </a:prstGeom>
          <a:noFill/>
        </p:spPr>
        <p:txBody>
          <a:bodyPr wrap="square" rtlCol="0">
            <a:spAutoFit/>
          </a:bodyPr>
          <a:lstStyle/>
          <a:p>
            <a:r>
              <a:rPr kumimoji="1" lang="ja-JP" altLang="en-US" sz="2300" dirty="0">
                <a:latin typeface="HGP行書体" panose="03000600000000000000" pitchFamily="66" charset="-128"/>
                <a:ea typeface="HGP行書体" panose="03000600000000000000" pitchFamily="66" charset="-128"/>
              </a:rPr>
              <a:t>御菓子司いさみや さんのお菓子を贈答用に注文させて頂きました。</a:t>
            </a:r>
            <a:endParaRPr kumimoji="1" lang="en-US" altLang="ja-JP" sz="2300" dirty="0">
              <a:latin typeface="HGP行書体" panose="03000600000000000000" pitchFamily="66" charset="-128"/>
              <a:ea typeface="HGP行書体" panose="03000600000000000000" pitchFamily="66" charset="-128"/>
            </a:endParaRPr>
          </a:p>
          <a:p>
            <a:r>
              <a:rPr lang="ja-JP" altLang="en-US" sz="2300" dirty="0">
                <a:latin typeface="HGP行書体" panose="03000600000000000000" pitchFamily="66" charset="-128"/>
                <a:ea typeface="HGP行書体" panose="03000600000000000000" pitchFamily="66" charset="-128"/>
              </a:rPr>
              <a:t>初めての注文でしたので、代表的な和スイーツの「塩あんプリン」を日にち指定で予約注文しました。</a:t>
            </a:r>
            <a:endParaRPr lang="en-US" altLang="ja-JP" sz="2300" dirty="0">
              <a:latin typeface="HGP行書体" panose="03000600000000000000" pitchFamily="66" charset="-128"/>
              <a:ea typeface="HGP行書体" panose="03000600000000000000" pitchFamily="66" charset="-128"/>
            </a:endParaRPr>
          </a:p>
          <a:p>
            <a:r>
              <a:rPr lang="ja-JP" altLang="en-US" sz="2300" dirty="0">
                <a:latin typeface="HGP行書体" panose="03000600000000000000" pitchFamily="66" charset="-128"/>
                <a:ea typeface="HGP行書体" panose="03000600000000000000" pitchFamily="66" charset="-128"/>
              </a:rPr>
              <a:t>ところが、日にちが間近に迫ってから、何か別のお菓子も追加で送る必要が出てきました。何を選ぶべきか迷っていたのですが、贈り先はこんな方です、というのをお伝えしたところ、その方のイメージにぴったりの品を選んでくださいました。</a:t>
            </a:r>
            <a:br>
              <a:rPr lang="en-US" altLang="ja-JP" sz="2300" dirty="0">
                <a:latin typeface="HGP行書体" panose="03000600000000000000" pitchFamily="66" charset="-128"/>
                <a:ea typeface="HGP行書体" panose="03000600000000000000" pitchFamily="66" charset="-128"/>
              </a:rPr>
            </a:br>
            <a:r>
              <a:rPr lang="ja-JP" altLang="en-US" sz="2300" dirty="0">
                <a:latin typeface="HGP行書体" panose="03000600000000000000" pitchFamily="66" charset="-128"/>
                <a:ea typeface="HGP行書体" panose="03000600000000000000" pitchFamily="66" charset="-128"/>
              </a:rPr>
              <a:t>いさみや さんのお菓子は、東京六本木の超有名老舗レストランのデザートにも採用されたと伺っています。そのクオリティとおいしさはもちろんのこと、きっと店主の畠山さんの食べる人を思うきめ細かい対応がそのような名店にも選ばれる決め手になったのでは、と思います。</a:t>
            </a:r>
            <a:endParaRPr lang="en-US" altLang="ja-JP" sz="2300" dirty="0">
              <a:latin typeface="HGP行書体" panose="03000600000000000000" pitchFamily="66" charset="-128"/>
              <a:ea typeface="HGP行書体" panose="03000600000000000000" pitchFamily="66" charset="-128"/>
            </a:endParaRPr>
          </a:p>
          <a:p>
            <a:r>
              <a:rPr lang="ja-JP" altLang="en-US" sz="2300" dirty="0">
                <a:latin typeface="HGP行書体" panose="03000600000000000000" pitchFamily="66" charset="-128"/>
                <a:ea typeface="HGP行書体" panose="03000600000000000000" pitchFamily="66" charset="-128"/>
              </a:rPr>
              <a:t>明後日に私が注文したものが先方に届く予定です。その方の喜ぶ顔が楽しみです。</a:t>
            </a:r>
            <a:endParaRPr lang="en-US" altLang="ja-JP" sz="2300" dirty="0">
              <a:latin typeface="HGP行書体" panose="03000600000000000000" pitchFamily="66" charset="-128"/>
              <a:ea typeface="HGP行書体" panose="03000600000000000000" pitchFamily="66" charset="-128"/>
            </a:endParaRPr>
          </a:p>
          <a:p>
            <a:r>
              <a:rPr lang="ja-JP" altLang="en-US" sz="2300" dirty="0">
                <a:latin typeface="HGP行書体" panose="03000600000000000000" pitchFamily="66" charset="-128"/>
                <a:ea typeface="HGP行書体" panose="03000600000000000000" pitchFamily="66" charset="-128"/>
              </a:rPr>
              <a:t>大切な方への贈答に、</a:t>
            </a:r>
            <a:r>
              <a:rPr kumimoji="1" lang="ja-JP" altLang="en-US" sz="2300" dirty="0">
                <a:latin typeface="HGP行書体" panose="03000600000000000000" pitchFamily="66" charset="-128"/>
                <a:ea typeface="HGP行書体" panose="03000600000000000000" pitchFamily="66" charset="-128"/>
              </a:rPr>
              <a:t>御菓子司いさみ</a:t>
            </a:r>
            <a:r>
              <a:rPr kumimoji="1" lang="ja-JP" altLang="en-US" sz="2300">
                <a:latin typeface="HGP行書体" panose="03000600000000000000" pitchFamily="66" charset="-128"/>
                <a:ea typeface="HGP行書体" panose="03000600000000000000" pitchFamily="66" charset="-128"/>
              </a:rPr>
              <a:t>や さんのお菓子を推薦いたします。</a:t>
            </a:r>
            <a:endParaRPr lang="en-US" altLang="ja-JP" sz="2300" dirty="0">
              <a:latin typeface="HGP行書体" panose="03000600000000000000" pitchFamily="66" charset="-128"/>
              <a:ea typeface="HGP行書体" panose="03000600000000000000" pitchFamily="66" charset="-128"/>
            </a:endParaRPr>
          </a:p>
          <a:p>
            <a:pPr>
              <a:lnSpc>
                <a:spcPts val="2000"/>
              </a:lnSpc>
            </a:pPr>
            <a:endParaRPr lang="en-US" altLang="ja-JP" sz="2600" dirty="0">
              <a:latin typeface="HGP行書体" panose="03000600000000000000" pitchFamily="66" charset="-128"/>
              <a:ea typeface="HGP行書体" panose="03000600000000000000" pitchFamily="66" charset="-128"/>
            </a:endParaRPr>
          </a:p>
          <a:p>
            <a:r>
              <a:rPr kumimoji="1" lang="ja-JP" altLang="en-US" sz="2600" dirty="0">
                <a:latin typeface="HGP行書体" panose="03000600000000000000" pitchFamily="66" charset="-128"/>
                <a:ea typeface="HGP行書体" panose="03000600000000000000" pitchFamily="66" charset="-128"/>
              </a:rPr>
              <a:t>よくばり売却千葉北支店　</a:t>
            </a:r>
            <a:br>
              <a:rPr kumimoji="1" lang="en-US" altLang="ja-JP" sz="2600" dirty="0">
                <a:latin typeface="HGP行書体" panose="03000600000000000000" pitchFamily="66" charset="-128"/>
                <a:ea typeface="HGP行書体" panose="03000600000000000000" pitchFamily="66" charset="-128"/>
              </a:rPr>
            </a:br>
            <a:r>
              <a:rPr kumimoji="1" lang="ja-JP" altLang="en-US" sz="2600" dirty="0">
                <a:latin typeface="HGP行書体" panose="03000600000000000000" pitchFamily="66" charset="-128"/>
                <a:ea typeface="HGP行書体" panose="03000600000000000000" pitchFamily="66" charset="-128"/>
              </a:rPr>
              <a:t>代表 越賀 淑恵</a:t>
            </a:r>
          </a:p>
        </p:txBody>
      </p:sp>
    </p:spTree>
    <p:extLst>
      <p:ext uri="{BB962C8B-B14F-4D97-AF65-F5344CB8AC3E}">
        <p14:creationId xmlns:p14="http://schemas.microsoft.com/office/powerpoint/2010/main" val="8914066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213</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HGP行書体</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Toshie Koshiga</dc:creator>
  <cp:lastModifiedBy>Toshie Koshiga</cp:lastModifiedBy>
  <cp:revision>5</cp:revision>
  <dcterms:created xsi:type="dcterms:W3CDTF">2023-12-26T12:17:51Z</dcterms:created>
  <dcterms:modified xsi:type="dcterms:W3CDTF">2023-12-26T13:10:18Z</dcterms:modified>
</cp:coreProperties>
</file>