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84" r:id="rId2"/>
  </p:sldIdLst>
  <p:sldSz cx="9144000" cy="6858000" type="screen4x3"/>
  <p:notesSz cx="9926638" cy="1435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709" userDrawn="1">
          <p15:clr>
            <a:srgbClr val="A4A3A4"/>
          </p15:clr>
        </p15:guide>
        <p15:guide id="4" orient="horz" pos="3589" userDrawn="1">
          <p15:clr>
            <a:srgbClr val="A4A3A4"/>
          </p15:clr>
        </p15:guide>
        <p15:guide id="5" pos="4150" userDrawn="1">
          <p15:clr>
            <a:srgbClr val="A4A3A4"/>
          </p15:clr>
        </p15:guide>
        <p15:guide id="6" pos="161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1617"/>
    <a:srgbClr val="F2989B"/>
    <a:srgbClr val="82A2CA"/>
    <a:srgbClr val="D0D0D0"/>
    <a:srgbClr val="D9D9D9"/>
    <a:srgbClr val="FFC000"/>
    <a:srgbClr val="DEEBF7"/>
    <a:srgbClr val="9DEBF7"/>
    <a:srgbClr val="8AD3FF"/>
    <a:srgbClr val="FFD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192"/>
  </p:normalViewPr>
  <p:slideViewPr>
    <p:cSldViewPr snapToGrid="0">
      <p:cViewPr varScale="1">
        <p:scale>
          <a:sx n="113" d="100"/>
          <a:sy n="113" d="100"/>
        </p:scale>
        <p:origin x="1590" y="108"/>
      </p:cViewPr>
      <p:guideLst>
        <p:guide orient="horz" pos="2160"/>
        <p:guide pos="2880"/>
        <p:guide orient="horz" pos="709"/>
        <p:guide orient="horz" pos="3589"/>
        <p:guide pos="4150"/>
        <p:guide pos="161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4301543" cy="720282"/>
          </a:xfrm>
          <a:prstGeom prst="rect">
            <a:avLst/>
          </a:prstGeom>
        </p:spPr>
        <p:txBody>
          <a:bodyPr vert="horz" lIns="132741" tIns="66372" rIns="132741" bIns="66372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22802" y="0"/>
            <a:ext cx="4301543" cy="720282"/>
          </a:xfrm>
          <a:prstGeom prst="rect">
            <a:avLst/>
          </a:prstGeom>
        </p:spPr>
        <p:txBody>
          <a:bodyPr vert="horz" lIns="132741" tIns="66372" rIns="132741" bIns="66372" rtlCol="0"/>
          <a:lstStyle>
            <a:lvl1pPr algn="r">
              <a:defRPr sz="1700"/>
            </a:lvl1pPr>
          </a:lstStyle>
          <a:p>
            <a:fld id="{F9D59DCE-3EFE-0D4D-A844-5237529DFAD7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" y="13635485"/>
            <a:ext cx="4301543" cy="720280"/>
          </a:xfrm>
          <a:prstGeom prst="rect">
            <a:avLst/>
          </a:prstGeom>
        </p:spPr>
        <p:txBody>
          <a:bodyPr vert="horz" lIns="132741" tIns="66372" rIns="132741" bIns="66372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22802" y="13635485"/>
            <a:ext cx="4301543" cy="720280"/>
          </a:xfrm>
          <a:prstGeom prst="rect">
            <a:avLst/>
          </a:prstGeom>
        </p:spPr>
        <p:txBody>
          <a:bodyPr vert="horz" lIns="132741" tIns="66372" rIns="132741" bIns="66372" rtlCol="0" anchor="b"/>
          <a:lstStyle>
            <a:lvl1pPr algn="r">
              <a:defRPr sz="1700"/>
            </a:lvl1pPr>
          </a:lstStyle>
          <a:p>
            <a:fld id="{50661746-1338-924F-991B-D11193167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297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4301543" cy="720282"/>
          </a:xfrm>
          <a:prstGeom prst="rect">
            <a:avLst/>
          </a:prstGeom>
        </p:spPr>
        <p:txBody>
          <a:bodyPr vert="horz" lIns="132741" tIns="66372" rIns="132741" bIns="66372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2802" y="0"/>
            <a:ext cx="4301543" cy="720282"/>
          </a:xfrm>
          <a:prstGeom prst="rect">
            <a:avLst/>
          </a:prstGeom>
        </p:spPr>
        <p:txBody>
          <a:bodyPr vert="horz" lIns="132741" tIns="66372" rIns="132741" bIns="66372" rtlCol="0"/>
          <a:lstStyle>
            <a:lvl1pPr algn="r">
              <a:defRPr sz="1700"/>
            </a:lvl1pPr>
          </a:lstStyle>
          <a:p>
            <a:fld id="{7587DCB7-D375-204E-A27F-224A7341A35A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733550" y="1795463"/>
            <a:ext cx="6459538" cy="4843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741" tIns="66372" rIns="132741" bIns="6637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2665" y="6908710"/>
            <a:ext cx="7941310" cy="5652582"/>
          </a:xfrm>
          <a:prstGeom prst="rect">
            <a:avLst/>
          </a:prstGeom>
        </p:spPr>
        <p:txBody>
          <a:bodyPr vert="horz" lIns="132741" tIns="66372" rIns="132741" bIns="6637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13635485"/>
            <a:ext cx="4301543" cy="720280"/>
          </a:xfrm>
          <a:prstGeom prst="rect">
            <a:avLst/>
          </a:prstGeom>
        </p:spPr>
        <p:txBody>
          <a:bodyPr vert="horz" lIns="132741" tIns="66372" rIns="132741" bIns="66372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2802" y="13635485"/>
            <a:ext cx="4301543" cy="720280"/>
          </a:xfrm>
          <a:prstGeom prst="rect">
            <a:avLst/>
          </a:prstGeom>
        </p:spPr>
        <p:txBody>
          <a:bodyPr vert="horz" lIns="132741" tIns="66372" rIns="132741" bIns="66372" rtlCol="0" anchor="b"/>
          <a:lstStyle>
            <a:lvl1pPr algn="r">
              <a:defRPr sz="1700"/>
            </a:lvl1pPr>
          </a:lstStyle>
          <a:p>
            <a:fld id="{DA8B075F-96E1-D948-A9D8-25038C6B0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8294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B075F-96E1-D948-A9D8-25038C6B0D9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007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-20548" y="6657653"/>
            <a:ext cx="3086100" cy="238090"/>
          </a:xfrm>
        </p:spPr>
        <p:txBody>
          <a:bodyPr/>
          <a:lstStyle>
            <a:lvl1pPr algn="l">
              <a:defRPr sz="800">
                <a:solidFill>
                  <a:srgbClr val="FF1953"/>
                </a:solidFill>
              </a:defRPr>
            </a:lvl1pPr>
          </a:lstStyle>
          <a:p>
            <a:r>
              <a:rPr lang="en-US" altLang="ja-JP"/>
              <a:t>SUNDS DIG INC. /NAL JAPAN</a:t>
            </a: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7148" y="6657653"/>
            <a:ext cx="2057400" cy="238090"/>
          </a:xfrm>
        </p:spPr>
        <p:txBody>
          <a:bodyPr/>
          <a:lstStyle>
            <a:lvl1pPr>
              <a:defRPr sz="800">
                <a:solidFill>
                  <a:srgbClr val="FF1953"/>
                </a:solidFill>
              </a:defRPr>
            </a:lvl1pPr>
          </a:lstStyle>
          <a:p>
            <a:fld id="{3D07974A-9755-D74E-92BC-A723E09FFDC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0" y="359596"/>
            <a:ext cx="9144000" cy="0"/>
          </a:xfrm>
          <a:prstGeom prst="line">
            <a:avLst/>
          </a:prstGeom>
          <a:ln w="57150">
            <a:solidFill>
              <a:srgbClr val="FFD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 userDrawn="1"/>
        </p:nvCxnSpPr>
        <p:spPr>
          <a:xfrm>
            <a:off x="0" y="414482"/>
            <a:ext cx="9144000" cy="0"/>
          </a:xfrm>
          <a:prstGeom prst="line">
            <a:avLst/>
          </a:prstGeom>
          <a:ln w="57150">
            <a:solidFill>
              <a:srgbClr val="DF17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SUNDS DIG INC. /NAL JAPAN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974A-9755-D74E-92BC-A723E09FFD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SUNDS DIG INC. /NAL JAPAN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974A-9755-D74E-92BC-A723E09FFD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SUNDS DIG INC. /NAL JAPAN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974A-9755-D74E-92BC-A723E09FFD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SUNDS DIG INC. /NAL JAPAN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974A-9755-D74E-92BC-A723E09FFD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SUNDS DIG INC. /NAL JAPAN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974A-9755-D74E-92BC-A723E09FFD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SUNDS DIG INC. /NAL JAPAN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974A-9755-D74E-92BC-A723E09FFD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SUNDS DIG INC. /NAL JAPAN</a:t>
            </a:r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974A-9755-D74E-92BC-A723E09FFD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SUNDS DIG INC. /NAL JAPAN</a:t>
            </a:r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974A-9755-D74E-92BC-A723E09FFD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SUNDS DIG INC. /NAL JAPAN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974A-9755-D74E-92BC-A723E09FFD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SUNDS DIG INC. /NAL JAPAN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974A-9755-D74E-92BC-A723E09FFD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SUNDS DIG INC. /NAL JAPAN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7974A-9755-D74E-92BC-A723E09FFD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35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369C7F63-C2D9-9584-CF0A-E5B186E332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8331" b="18331"/>
          <a:stretch/>
        </p:blipFill>
        <p:spPr bwMode="auto">
          <a:xfrm>
            <a:off x="3671760" y="1393058"/>
            <a:ext cx="5400675" cy="540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テキスト ボックス 10"/>
          <p:cNvSpPr txBox="1"/>
          <p:nvPr/>
        </p:nvSpPr>
        <p:spPr>
          <a:xfrm>
            <a:off x="71565" y="624583"/>
            <a:ext cx="8417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株式会社笏本縫製</a:t>
            </a:r>
            <a:r>
              <a:rPr kumimoji="1" lang="ja-JP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zh-TW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中村 啓吾</a:t>
            </a:r>
            <a:r>
              <a:rPr kumimoji="1" lang="ja-JP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zh-TW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様</a:t>
            </a:r>
            <a:endParaRPr lang="en-US" altLang="ja-JP" sz="2400" b="1" dirty="0">
              <a:latin typeface="游ゴシック" panose="020B0400000000000000" pitchFamily="50" charset="-128"/>
              <a:ea typeface="游ゴシック" panose="020B0400000000000000" pitchFamily="50" charset="-128"/>
              <a:cs typeface="Hiragino Mincho ProN W3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1565" y="72737"/>
            <a:ext cx="38144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latin typeface="+mn-ea"/>
                <a:cs typeface="Hiragino Mincho ProN W3" charset="-128"/>
              </a:rPr>
              <a:t>推薦のことば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772977-FDC4-90D6-47C9-7102E875DC54}"/>
              </a:ext>
            </a:extLst>
          </p:cNvPr>
          <p:cNvSpPr txBox="1"/>
          <p:nvPr/>
        </p:nvSpPr>
        <p:spPr>
          <a:xfrm>
            <a:off x="71564" y="1256978"/>
            <a:ext cx="8843835" cy="5542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株式会社笏本縫製　中村啓吾様を推薦させて頂きます。</a:t>
            </a:r>
            <a:endParaRPr lang="en-US" altLang="ja-JP" sz="1200" dirty="0">
              <a:solidFill>
                <a:schemeClr val="bg2">
                  <a:lumMod val="25000"/>
                </a:schemeClr>
              </a:solidFill>
              <a:latin typeface="+mn-ea"/>
              <a:cs typeface="Hiragino Mincho ProN W3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京都でオーダースーツを販売している友人の寺田君に、</a:t>
            </a:r>
            <a:r>
              <a:rPr lang="ja-JP" altLang="en-US" sz="1200" b="1" u="sng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町工場の職人が作るネクタイ　</a:t>
            </a:r>
            <a:r>
              <a:rPr lang="en-US" altLang="ja-JP" sz="1200" b="1" u="sng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SHAKUNONE</a:t>
            </a: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を</a:t>
            </a:r>
            <a:endParaRPr lang="en-US" altLang="ja-JP" sz="1200" dirty="0">
              <a:solidFill>
                <a:schemeClr val="bg2">
                  <a:lumMod val="25000"/>
                </a:schemeClr>
              </a:solidFill>
              <a:latin typeface="+mn-ea"/>
              <a:cs typeface="Hiragino Mincho ProN W3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ご紹介させて頂きました。</a:t>
            </a:r>
            <a:endParaRPr lang="en-US" altLang="ja-JP" sz="1200" dirty="0">
              <a:solidFill>
                <a:schemeClr val="bg2">
                  <a:lumMod val="25000"/>
                </a:schemeClr>
              </a:solidFill>
              <a:latin typeface="+mn-ea"/>
              <a:cs typeface="Hiragino Mincho ProN W3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寺田君の営むオーダースーツショップでは、今までネクタイの取り扱いがなかったため</a:t>
            </a:r>
            <a:endParaRPr lang="en-US" altLang="ja-JP" sz="1200" dirty="0">
              <a:solidFill>
                <a:schemeClr val="bg2">
                  <a:lumMod val="25000"/>
                </a:schemeClr>
              </a:solidFill>
              <a:latin typeface="+mn-ea"/>
              <a:cs typeface="Hiragino Mincho ProN W3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協業先を模索されておられたのですが、こだわりの強い寺田君の満足する協業先は簡単には</a:t>
            </a:r>
            <a:endParaRPr lang="en-US" altLang="ja-JP" sz="1200" dirty="0">
              <a:solidFill>
                <a:schemeClr val="bg2">
                  <a:lumMod val="25000"/>
                </a:schemeClr>
              </a:solidFill>
              <a:latin typeface="+mn-ea"/>
              <a:cs typeface="Hiragino Mincho ProN W3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見つからなかったそうです。</a:t>
            </a:r>
            <a:endParaRPr lang="en-US" altLang="ja-JP" sz="1200" dirty="0">
              <a:solidFill>
                <a:schemeClr val="bg2">
                  <a:lumMod val="25000"/>
                </a:schemeClr>
              </a:solidFill>
              <a:latin typeface="+mn-ea"/>
              <a:cs typeface="Hiragino Mincho ProN W3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そんな中、中村さんをご紹介したところ、種類の豊富さだけでなく、良質なものづくりを</a:t>
            </a:r>
            <a:endParaRPr lang="en-US" altLang="ja-JP" sz="1200" dirty="0">
              <a:solidFill>
                <a:schemeClr val="bg2">
                  <a:lumMod val="25000"/>
                </a:schemeClr>
              </a:solidFill>
              <a:latin typeface="+mn-ea"/>
              <a:cs typeface="Hiragino Mincho ProN W3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されていることに感銘を受け、すぐに協業を決意され、スーツを作るお客様へ積極的に</a:t>
            </a:r>
            <a:endParaRPr lang="en-US" altLang="ja-JP" sz="1200" dirty="0">
              <a:solidFill>
                <a:schemeClr val="bg2">
                  <a:lumMod val="25000"/>
                </a:schemeClr>
              </a:solidFill>
              <a:latin typeface="+mn-ea"/>
              <a:cs typeface="Hiragino Mincho ProN W3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u="sng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町工場の職人が作るネクタイ　</a:t>
            </a:r>
            <a:r>
              <a:rPr lang="en-US" altLang="ja-JP" sz="1200" b="1" u="sng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SHAKUNONE</a:t>
            </a: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をお薦めされたところ、</a:t>
            </a:r>
            <a:endParaRPr lang="en-US" altLang="ja-JP" sz="1200" dirty="0">
              <a:solidFill>
                <a:schemeClr val="bg2">
                  <a:lumMod val="25000"/>
                </a:schemeClr>
              </a:solidFill>
              <a:latin typeface="+mn-ea"/>
              <a:cs typeface="Hiragino Mincho ProN W3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「品質の高い商品を扱っておられるのですね」と、顧客の方々からの評価も上がり</a:t>
            </a:r>
            <a:endParaRPr lang="en-US" altLang="ja-JP" sz="1200" dirty="0">
              <a:solidFill>
                <a:schemeClr val="bg2">
                  <a:lumMod val="25000"/>
                </a:schemeClr>
              </a:solidFill>
              <a:latin typeface="+mn-ea"/>
              <a:cs typeface="Hiragino Mincho ProN W3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「自社ブランドの向上にもつながった」と喜びと驚きの連絡を頂きました。</a:t>
            </a:r>
            <a:endParaRPr lang="en-US" altLang="ja-JP" sz="1200" dirty="0">
              <a:solidFill>
                <a:schemeClr val="bg2">
                  <a:lumMod val="25000"/>
                </a:schemeClr>
              </a:solidFill>
              <a:latin typeface="+mn-ea"/>
              <a:cs typeface="Hiragino Mincho ProN W3" charset="-128"/>
            </a:endParaRPr>
          </a:p>
          <a:p>
            <a:pPr>
              <a:lnSpc>
                <a:spcPct val="150000"/>
              </a:lnSpc>
            </a:pPr>
            <a:endParaRPr lang="en-US" altLang="ja-JP" sz="1400" dirty="0">
              <a:solidFill>
                <a:schemeClr val="bg2">
                  <a:lumMod val="25000"/>
                </a:schemeClr>
              </a:solidFill>
              <a:latin typeface="+mn-ea"/>
              <a:cs typeface="Hiragino Mincho ProN W3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デザインだけでなく、品質にもこだわられることが、真のブランドであると</a:t>
            </a:r>
            <a:endParaRPr lang="en-US" altLang="ja-JP" sz="1200" dirty="0">
              <a:solidFill>
                <a:schemeClr val="bg2">
                  <a:lumMod val="25000"/>
                </a:schemeClr>
              </a:solidFill>
              <a:latin typeface="+mn-ea"/>
              <a:cs typeface="Hiragino Mincho ProN W3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私自身も気づかされました。</a:t>
            </a:r>
            <a:endParaRPr lang="en-US" altLang="ja-JP" sz="1200" dirty="0">
              <a:solidFill>
                <a:schemeClr val="bg2">
                  <a:lumMod val="25000"/>
                </a:schemeClr>
              </a:solidFill>
              <a:latin typeface="+mn-ea"/>
              <a:cs typeface="Hiragino Mincho ProN W3" charset="-128"/>
            </a:endParaRPr>
          </a:p>
          <a:p>
            <a:pPr>
              <a:lnSpc>
                <a:spcPct val="150000"/>
              </a:lnSpc>
            </a:pPr>
            <a:endParaRPr lang="en-US" altLang="ja-JP" sz="1200" dirty="0">
              <a:solidFill>
                <a:schemeClr val="bg2">
                  <a:lumMod val="25000"/>
                </a:schemeClr>
              </a:solidFill>
              <a:latin typeface="+mn-ea"/>
              <a:cs typeface="Hiragino Mincho ProN W3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皆さまもネクタイの購入を検討される際は、</a:t>
            </a:r>
            <a:endParaRPr lang="en-US" altLang="ja-JP" sz="1200" dirty="0">
              <a:solidFill>
                <a:schemeClr val="bg2">
                  <a:lumMod val="25000"/>
                </a:schemeClr>
              </a:solidFill>
              <a:latin typeface="+mn-ea"/>
              <a:cs typeface="Hiragino Mincho ProN W3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ぜひ</a:t>
            </a:r>
            <a:r>
              <a:rPr lang="en-US" altLang="ja-JP" sz="1200" b="1" u="sng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SHAKUNONE</a:t>
            </a:r>
            <a:r>
              <a:rPr lang="ja-JP" altLang="en-US" sz="1200" b="1" u="sng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の中村さん</a:t>
            </a: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をお勧めいたします。</a:t>
            </a:r>
            <a:endParaRPr lang="en-US" altLang="ja-JP" sz="1200" dirty="0">
              <a:solidFill>
                <a:schemeClr val="bg2">
                  <a:lumMod val="25000"/>
                </a:schemeClr>
              </a:solidFill>
              <a:latin typeface="+mn-ea"/>
              <a:cs typeface="Hiragino Mincho ProN W3" charset="-128"/>
            </a:endParaRPr>
          </a:p>
          <a:p>
            <a:pPr>
              <a:lnSpc>
                <a:spcPct val="150000"/>
              </a:lnSpc>
            </a:pPr>
            <a:endParaRPr lang="en-US" altLang="ja-JP" sz="1200" dirty="0">
              <a:solidFill>
                <a:schemeClr val="bg2">
                  <a:lumMod val="25000"/>
                </a:schemeClr>
              </a:solidFill>
              <a:latin typeface="+mn-ea"/>
              <a:cs typeface="Hiragino Mincho ProN W3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solidFill>
                  <a:schemeClr val="bg2">
                    <a:lumMod val="25000"/>
                  </a:schemeClr>
                </a:solidFill>
                <a:latin typeface="+mn-ea"/>
                <a:cs typeface="Hiragino Mincho ProN W3" charset="-128"/>
              </a:rPr>
              <a:t>株式会社アライバル　山領　真都</a:t>
            </a:r>
            <a:endParaRPr lang="en-US" altLang="ja-JP" sz="2000" b="1" dirty="0">
              <a:solidFill>
                <a:schemeClr val="bg2">
                  <a:lumMod val="25000"/>
                </a:schemeClr>
              </a:solidFill>
              <a:latin typeface="+mn-ea"/>
              <a:cs typeface="Hiragino Mincho ProN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2104719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ホワイ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24378</TotalTime>
  <Words>236</Words>
  <Application>Microsoft Office PowerPoint</Application>
  <PresentationFormat>画面に合わせる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Yu Gothic</vt:lpstr>
      <vt:lpstr>Yu Gothic</vt:lpstr>
      <vt:lpstr>Arial</vt:lpstr>
      <vt:lpstr>Calibri</vt:lpstr>
      <vt:lpstr>Calibri Light</vt:lpstr>
      <vt:lpstr>ホワイト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Tadahiro Aoki</dc:creator>
  <cp:lastModifiedBy>正 山領</cp:lastModifiedBy>
  <cp:revision>299</cp:revision>
  <cp:lastPrinted>2023-12-22T23:16:30Z</cp:lastPrinted>
  <dcterms:created xsi:type="dcterms:W3CDTF">2017-06-28T01:14:06Z</dcterms:created>
  <dcterms:modified xsi:type="dcterms:W3CDTF">2023-12-27T03:11:10Z</dcterms:modified>
</cp:coreProperties>
</file>