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
  </p:notesMasterIdLst>
  <p:sldIdLst>
    <p:sldId id="256" r:id="rId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370"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245a1593934_0_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7" name="Google Shape;127;g245a1593934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Arial"/>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8" name="Google Shape;58;p14"/>
          <p:cNvSpPr txBox="1">
            <a:spLocks noGrp="1"/>
          </p:cNvSpPr>
          <p:nvPr>
            <p:ph type="subTitle" idx="1"/>
          </p:nvPr>
        </p:nvSpPr>
        <p:spPr>
          <a:xfrm>
            <a:off x="1143000" y="2701528"/>
            <a:ext cx="6858000" cy="124182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59" name="Google Shape;59;p14"/>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0" name="Google Shape;60;p14"/>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1" name="Google Shape;61;p1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62"/>
        <p:cNvGrpSpPr/>
        <p:nvPr/>
      </p:nvGrpSpPr>
      <p:grpSpPr>
        <a:xfrm>
          <a:off x="0" y="0"/>
          <a:ext cx="0" cy="0"/>
          <a:chOff x="0" y="0"/>
          <a:chExt cx="0" cy="0"/>
        </a:xfrm>
      </p:grpSpPr>
      <p:sp>
        <p:nvSpPr>
          <p:cNvPr id="63" name="Google Shape;63;p15"/>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4" name="Google Shape;64;p15"/>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65" name="Google Shape;65;p15"/>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6" name="Google Shape;66;p15"/>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7" name="Google Shape;67;p15"/>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623888" y="1282304"/>
            <a:ext cx="7886700" cy="213955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Arial"/>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0" name="Google Shape;70;p16"/>
          <p:cNvSpPr txBox="1">
            <a:spLocks noGrp="1"/>
          </p:cNvSpPr>
          <p:nvPr>
            <p:ph type="body" idx="1"/>
          </p:nvPr>
        </p:nvSpPr>
        <p:spPr>
          <a:xfrm>
            <a:off x="623888" y="3442097"/>
            <a:ext cx="7886700" cy="112514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71" name="Google Shape;71;p1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2" name="Google Shape;72;p16"/>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3" name="Google Shape;73;p16"/>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6" name="Google Shape;76;p17"/>
          <p:cNvSpPr txBox="1">
            <a:spLocks noGrp="1"/>
          </p:cNvSpPr>
          <p:nvPr>
            <p:ph type="body" idx="1"/>
          </p:nvPr>
        </p:nvSpPr>
        <p:spPr>
          <a:xfrm>
            <a:off x="6286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7" name="Google Shape;77;p17"/>
          <p:cNvSpPr txBox="1">
            <a:spLocks noGrp="1"/>
          </p:cNvSpPr>
          <p:nvPr>
            <p:ph type="body" idx="2"/>
          </p:nvPr>
        </p:nvSpPr>
        <p:spPr>
          <a:xfrm>
            <a:off x="46291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8" name="Google Shape;78;p1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9" name="Google Shape;79;p1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0" name="Google Shape;80;p17"/>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3" name="Google Shape;83;p18"/>
          <p:cNvSpPr txBox="1">
            <a:spLocks noGrp="1"/>
          </p:cNvSpPr>
          <p:nvPr>
            <p:ph type="body" idx="1"/>
          </p:nvPr>
        </p:nvSpPr>
        <p:spPr>
          <a:xfrm>
            <a:off x="629841"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84" name="Google Shape;84;p18"/>
          <p:cNvSpPr txBox="1">
            <a:spLocks noGrp="1"/>
          </p:cNvSpPr>
          <p:nvPr>
            <p:ph type="body" idx="2"/>
          </p:nvPr>
        </p:nvSpPr>
        <p:spPr>
          <a:xfrm>
            <a:off x="629841" y="1878806"/>
            <a:ext cx="3868340"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5" name="Google Shape;85;p18"/>
          <p:cNvSpPr txBox="1">
            <a:spLocks noGrp="1"/>
          </p:cNvSpPr>
          <p:nvPr>
            <p:ph type="body" idx="3"/>
          </p:nvPr>
        </p:nvSpPr>
        <p:spPr>
          <a:xfrm>
            <a:off x="4629150"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86" name="Google Shape;86;p18"/>
          <p:cNvSpPr txBox="1">
            <a:spLocks noGrp="1"/>
          </p:cNvSpPr>
          <p:nvPr>
            <p:ph type="body" idx="4"/>
          </p:nvPr>
        </p:nvSpPr>
        <p:spPr>
          <a:xfrm>
            <a:off x="4629150" y="1878806"/>
            <a:ext cx="3887391"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7" name="Google Shape;87;p18"/>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8" name="Google Shape;88;p1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9" name="Google Shape;89;p1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2" name="Google Shape;92;p19"/>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3" name="Google Shape;93;p19"/>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4" name="Google Shape;94;p1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95"/>
        <p:cNvGrpSpPr/>
        <p:nvPr/>
      </p:nvGrpSpPr>
      <p:grpSpPr>
        <a:xfrm>
          <a:off x="0" y="0"/>
          <a:ext cx="0" cy="0"/>
          <a:chOff x="0" y="0"/>
          <a:chExt cx="0" cy="0"/>
        </a:xfrm>
      </p:grpSpPr>
      <p:sp>
        <p:nvSpPr>
          <p:cNvPr id="96" name="Google Shape;96;p20"/>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7" name="Google Shape;97;p20"/>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8" name="Google Shape;98;p20"/>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1" name="Google Shape;101;p21"/>
          <p:cNvSpPr txBox="1">
            <a:spLocks noGrp="1"/>
          </p:cNvSpPr>
          <p:nvPr>
            <p:ph type="body" idx="1"/>
          </p:nvPr>
        </p:nvSpPr>
        <p:spPr>
          <a:xfrm>
            <a:off x="3887391" y="740569"/>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102" name="Google Shape;102;p21"/>
          <p:cNvSpPr txBox="1">
            <a:spLocks noGrp="1"/>
          </p:cNvSpPr>
          <p:nvPr>
            <p:ph type="body" idx="2"/>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103" name="Google Shape;103;p2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4" name="Google Shape;104;p21"/>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5" name="Google Shape;105;p21"/>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8" name="Google Shape;108;p22"/>
          <p:cNvSpPr>
            <a:spLocks noGrp="1"/>
          </p:cNvSpPr>
          <p:nvPr>
            <p:ph type="pic" idx="2"/>
          </p:nvPr>
        </p:nvSpPr>
        <p:spPr>
          <a:xfrm>
            <a:off x="3887391" y="740569"/>
            <a:ext cx="4629150" cy="3655219"/>
          </a:xfrm>
          <a:prstGeom prst="rect">
            <a:avLst/>
          </a:prstGeom>
          <a:noFill/>
          <a:ln>
            <a:noFill/>
          </a:ln>
        </p:spPr>
      </p:sp>
      <p:sp>
        <p:nvSpPr>
          <p:cNvPr id="109" name="Google Shape;109;p22"/>
          <p:cNvSpPr txBox="1">
            <a:spLocks noGrp="1"/>
          </p:cNvSpPr>
          <p:nvPr>
            <p:ph type="body" idx="1"/>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110" name="Google Shape;110;p2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1" name="Google Shape;111;p2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2" name="Google Shape;112;p22"/>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5" name="Google Shape;115;p23"/>
          <p:cNvSpPr txBox="1">
            <a:spLocks noGrp="1"/>
          </p:cNvSpPr>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16" name="Google Shape;116;p23"/>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7" name="Google Shape;117;p2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8" name="Google Shape;118;p2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5350073" y="1467445"/>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1" name="Google Shape;121;p24"/>
          <p:cNvSpPr txBox="1">
            <a:spLocks noGrp="1"/>
          </p:cNvSpPr>
          <p:nvPr>
            <p:ph type="body" idx="1"/>
          </p:nvPr>
        </p:nvSpPr>
        <p:spPr>
          <a:xfrm rot="5400000">
            <a:off x="1349573" y="-447080"/>
            <a:ext cx="4358879" cy="5800725"/>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22" name="Google Shape;122;p24"/>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3" name="Google Shape;123;p24"/>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4" name="Google Shape;124;p2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52" name="Google Shape;52;p13"/>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53" name="Google Shape;53;p13"/>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54" name="Google Shape;54;p1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55" name="Google Shape;55;p1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grpSp>
        <p:nvGrpSpPr>
          <p:cNvPr id="129" name="Google Shape;129;p25"/>
          <p:cNvGrpSpPr/>
          <p:nvPr/>
        </p:nvGrpSpPr>
        <p:grpSpPr>
          <a:xfrm>
            <a:off x="0" y="0"/>
            <a:ext cx="9144001" cy="5143500"/>
            <a:chOff x="0" y="0"/>
            <a:chExt cx="9144001" cy="5143500"/>
          </a:xfrm>
        </p:grpSpPr>
        <p:pic>
          <p:nvPicPr>
            <p:cNvPr id="130" name="Google Shape;130;p25"/>
            <p:cNvPicPr preferRelativeResize="0"/>
            <p:nvPr/>
          </p:nvPicPr>
          <p:blipFill>
            <a:blip r:embed="rId3">
              <a:alphaModFix/>
            </a:blip>
            <a:stretch>
              <a:fillRect/>
            </a:stretch>
          </p:blipFill>
          <p:spPr>
            <a:xfrm>
              <a:off x="0" y="0"/>
              <a:ext cx="9144001" cy="5143500"/>
            </a:xfrm>
            <a:prstGeom prst="rect">
              <a:avLst/>
            </a:prstGeom>
            <a:noFill/>
            <a:ln>
              <a:noFill/>
            </a:ln>
          </p:spPr>
        </p:pic>
        <p:pic>
          <p:nvPicPr>
            <p:cNvPr id="131" name="Google Shape;131;p25"/>
            <p:cNvPicPr preferRelativeResize="0"/>
            <p:nvPr/>
          </p:nvPicPr>
          <p:blipFill rotWithShape="1">
            <a:blip r:embed="rId3">
              <a:alphaModFix/>
            </a:blip>
            <a:srcRect l="39309" t="28314" b="56122"/>
            <a:stretch/>
          </p:blipFill>
          <p:spPr>
            <a:xfrm>
              <a:off x="0" y="2085925"/>
              <a:ext cx="9144001" cy="1977850"/>
            </a:xfrm>
            <a:prstGeom prst="rect">
              <a:avLst/>
            </a:prstGeom>
            <a:noFill/>
            <a:ln>
              <a:noFill/>
            </a:ln>
          </p:spPr>
        </p:pic>
      </p:grpSp>
      <p:sp>
        <p:nvSpPr>
          <p:cNvPr id="132" name="Google Shape;132;p25"/>
          <p:cNvSpPr txBox="1">
            <a:spLocks noGrp="1"/>
          </p:cNvSpPr>
          <p:nvPr>
            <p:ph type="subTitle" idx="1"/>
          </p:nvPr>
        </p:nvSpPr>
        <p:spPr>
          <a:xfrm>
            <a:off x="73224" y="838200"/>
            <a:ext cx="8962825" cy="339685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ts val="0"/>
              </a:spcBef>
              <a:spcAft>
                <a:spcPts val="0"/>
              </a:spcAft>
              <a:buClr>
                <a:schemeClr val="dk1"/>
              </a:buClr>
              <a:buSzPts val="1800"/>
              <a:buNone/>
            </a:pPr>
            <a:r>
              <a:rPr lang="ja" b="1" dirty="0">
                <a:solidFill>
                  <a:schemeClr val="lt1"/>
                </a:solidFill>
                <a:latin typeface="+mn-ea"/>
                <a:ea typeface="+mn-ea"/>
              </a:rPr>
              <a:t>阿久津公一税理士事務所　加藤　隆太　様　</a:t>
            </a:r>
            <a:endParaRPr b="1" dirty="0">
              <a:solidFill>
                <a:schemeClr val="lt1"/>
              </a:solidFill>
              <a:latin typeface="+mn-ea"/>
              <a:ea typeface="+mn-ea"/>
            </a:endParaRPr>
          </a:p>
          <a:p>
            <a:pPr marL="0" lvl="0" indent="0" algn="r" rtl="0">
              <a:lnSpc>
                <a:spcPct val="90000"/>
              </a:lnSpc>
              <a:spcBef>
                <a:spcPts val="0"/>
              </a:spcBef>
              <a:spcAft>
                <a:spcPts val="0"/>
              </a:spcAft>
              <a:buClr>
                <a:schemeClr val="dk1"/>
              </a:buClr>
              <a:buSzPts val="1800"/>
              <a:buNone/>
            </a:pPr>
            <a:endParaRPr b="1" dirty="0">
              <a:solidFill>
                <a:schemeClr val="lt1"/>
              </a:solidFill>
              <a:latin typeface="+mn-ea"/>
              <a:ea typeface="+mn-ea"/>
            </a:endParaRPr>
          </a:p>
          <a:p>
            <a:pPr marL="0" lvl="0" indent="0" algn="l" rtl="0">
              <a:lnSpc>
                <a:spcPct val="90000"/>
              </a:lnSpc>
              <a:spcBef>
                <a:spcPts val="800"/>
              </a:spcBef>
              <a:spcAft>
                <a:spcPts val="0"/>
              </a:spcAft>
              <a:buClr>
                <a:schemeClr val="dk1"/>
              </a:buClr>
              <a:buSzPts val="1400"/>
              <a:buNone/>
            </a:pPr>
            <a:r>
              <a:rPr lang="ja" b="1" dirty="0">
                <a:solidFill>
                  <a:schemeClr val="lt1"/>
                </a:solidFill>
                <a:latin typeface="+mn-ea"/>
                <a:ea typeface="+mn-ea"/>
              </a:rPr>
              <a:t>　当社の</a:t>
            </a:r>
            <a:r>
              <a:rPr lang="ja-JP" altLang="en-US" b="1" dirty="0">
                <a:solidFill>
                  <a:schemeClr val="lt1"/>
                </a:solidFill>
                <a:latin typeface="+mn-ea"/>
                <a:ea typeface="+mn-ea"/>
              </a:rPr>
              <a:t>同業者</a:t>
            </a:r>
            <a:r>
              <a:rPr lang="ja" b="1" dirty="0">
                <a:solidFill>
                  <a:schemeClr val="lt1"/>
                </a:solidFill>
                <a:latin typeface="+mn-ea"/>
                <a:ea typeface="+mn-ea"/>
              </a:rPr>
              <a:t>で、補助金</a:t>
            </a:r>
            <a:r>
              <a:rPr lang="ja-JP" altLang="en-US" b="1" dirty="0">
                <a:solidFill>
                  <a:schemeClr val="lt1"/>
                </a:solidFill>
                <a:latin typeface="+mn-ea"/>
                <a:ea typeface="+mn-ea"/>
              </a:rPr>
              <a:t>の申請について悩んでいる方がいらっしゃいました。</a:t>
            </a:r>
            <a:endParaRPr lang="en-US" altLang="ja-JP" b="1" dirty="0">
              <a:solidFill>
                <a:schemeClr val="lt1"/>
              </a:solidFill>
              <a:latin typeface="+mn-ea"/>
              <a:ea typeface="+mn-ea"/>
            </a:endParaRPr>
          </a:p>
          <a:p>
            <a:pPr marL="0" lvl="0" indent="0" algn="l" rtl="0">
              <a:lnSpc>
                <a:spcPct val="90000"/>
              </a:lnSpc>
              <a:spcBef>
                <a:spcPts val="800"/>
              </a:spcBef>
              <a:spcAft>
                <a:spcPts val="0"/>
              </a:spcAft>
              <a:buClr>
                <a:schemeClr val="dk1"/>
              </a:buClr>
              <a:buSzPts val="1400"/>
              <a:buNone/>
            </a:pPr>
            <a:r>
              <a:rPr lang="ja-JP" altLang="en-US" b="1" dirty="0">
                <a:solidFill>
                  <a:schemeClr val="lt1"/>
                </a:solidFill>
                <a:latin typeface="+mn-ea"/>
                <a:ea typeface="+mn-ea"/>
              </a:rPr>
              <a:t>これまで一度も補助金を申請したことがなく、誰に相談したらよいか分からないということでした。</a:t>
            </a:r>
            <a:endParaRPr lang="en-US" altLang="ja-JP" b="1" dirty="0">
              <a:solidFill>
                <a:schemeClr val="lt1"/>
              </a:solidFill>
              <a:latin typeface="+mn-ea"/>
              <a:ea typeface="+mn-ea"/>
            </a:endParaRPr>
          </a:p>
          <a:p>
            <a:pPr marL="0" lvl="0" indent="0" algn="l" rtl="0">
              <a:lnSpc>
                <a:spcPct val="90000"/>
              </a:lnSpc>
              <a:spcBef>
                <a:spcPts val="800"/>
              </a:spcBef>
              <a:spcAft>
                <a:spcPts val="0"/>
              </a:spcAft>
              <a:buClr>
                <a:schemeClr val="dk1"/>
              </a:buClr>
              <a:buSzPts val="1400"/>
              <a:buNone/>
            </a:pPr>
            <a:r>
              <a:rPr lang="ja-JP" altLang="en-US" b="1" dirty="0">
                <a:solidFill>
                  <a:schemeClr val="lt1"/>
                </a:solidFill>
                <a:latin typeface="+mn-ea"/>
                <a:ea typeface="+mn-ea"/>
              </a:rPr>
              <a:t>それならばと、補助金の申請について数多く扱っている加藤さんをご紹介しました。</a:t>
            </a:r>
            <a:endParaRPr lang="en-US" altLang="ja-JP" b="1" dirty="0">
              <a:solidFill>
                <a:schemeClr val="lt1"/>
              </a:solidFill>
              <a:latin typeface="+mn-ea"/>
              <a:ea typeface="+mn-ea"/>
            </a:endParaRPr>
          </a:p>
          <a:p>
            <a:pPr marL="0" lvl="0" indent="0" algn="l" rtl="0">
              <a:lnSpc>
                <a:spcPct val="90000"/>
              </a:lnSpc>
              <a:spcBef>
                <a:spcPts val="800"/>
              </a:spcBef>
              <a:spcAft>
                <a:spcPts val="0"/>
              </a:spcAft>
              <a:buClr>
                <a:schemeClr val="dk1"/>
              </a:buClr>
              <a:buSzPts val="1400"/>
              <a:buNone/>
            </a:pPr>
            <a:r>
              <a:rPr lang="ja-JP" altLang="en-US" b="1" dirty="0">
                <a:solidFill>
                  <a:schemeClr val="lt1"/>
                </a:solidFill>
                <a:latin typeface="+mn-ea"/>
                <a:ea typeface="+mn-ea"/>
              </a:rPr>
              <a:t>とても親身になって相談に乗って頂き、補助金の申請についても協力してくださったとのことです。</a:t>
            </a:r>
            <a:endParaRPr lang="en-US" altLang="ja-JP" b="1" dirty="0">
              <a:solidFill>
                <a:schemeClr val="lt1"/>
              </a:solidFill>
              <a:latin typeface="+mn-ea"/>
              <a:ea typeface="+mn-ea"/>
            </a:endParaRPr>
          </a:p>
          <a:p>
            <a:pPr marL="0" lvl="0" indent="0" algn="l" rtl="0">
              <a:lnSpc>
                <a:spcPct val="90000"/>
              </a:lnSpc>
              <a:spcBef>
                <a:spcPts val="800"/>
              </a:spcBef>
              <a:spcAft>
                <a:spcPts val="0"/>
              </a:spcAft>
              <a:buClr>
                <a:schemeClr val="dk1"/>
              </a:buClr>
              <a:buSzPts val="1400"/>
              <a:buNone/>
            </a:pPr>
            <a:r>
              <a:rPr lang="ja-JP" altLang="en-US" b="1" dirty="0">
                <a:solidFill>
                  <a:schemeClr val="lt1"/>
                </a:solidFill>
                <a:latin typeface="+mn-ea"/>
                <a:ea typeface="+mn-ea"/>
              </a:rPr>
              <a:t>税理士事務所の仕事だけではなく、補助金活用しながら小さな会社を大きくするために尽力する加藤さんを応援いたします。</a:t>
            </a:r>
            <a:r>
              <a:rPr lang="en-US" altLang="ja-JP" b="1" dirty="0">
                <a:solidFill>
                  <a:schemeClr val="lt1"/>
                </a:solidFill>
                <a:latin typeface="+mn-ea"/>
                <a:ea typeface="+mn-ea"/>
              </a:rPr>
              <a:t>【</a:t>
            </a:r>
            <a:r>
              <a:rPr lang="ja-JP" altLang="en-US" b="1" dirty="0">
                <a:solidFill>
                  <a:schemeClr val="lt1"/>
                </a:solidFill>
                <a:latin typeface="+mn-ea"/>
                <a:ea typeface="+mn-ea"/>
              </a:rPr>
              <a:t>会社を大きくしたい</a:t>
            </a:r>
            <a:r>
              <a:rPr lang="en-US" altLang="ja-JP" b="1" dirty="0">
                <a:solidFill>
                  <a:schemeClr val="lt1"/>
                </a:solidFill>
                <a:latin typeface="+mn-ea"/>
                <a:ea typeface="+mn-ea"/>
              </a:rPr>
              <a:t>】</a:t>
            </a:r>
            <a:r>
              <a:rPr lang="ja-JP" altLang="en-US" b="1" dirty="0">
                <a:solidFill>
                  <a:schemeClr val="lt1"/>
                </a:solidFill>
                <a:latin typeface="+mn-ea"/>
                <a:ea typeface="+mn-ea"/>
              </a:rPr>
              <a:t>という経営者がいたら、今後も加藤さんをご紹介します！</a:t>
            </a:r>
            <a:endParaRPr lang="en-US" altLang="ja-JP" b="1" dirty="0">
              <a:solidFill>
                <a:schemeClr val="lt1"/>
              </a:solidFill>
              <a:latin typeface="+mn-ea"/>
              <a:ea typeface="+mn-ea"/>
            </a:endParaRPr>
          </a:p>
          <a:p>
            <a:pPr marL="0" lvl="0" indent="0" algn="l" rtl="0">
              <a:lnSpc>
                <a:spcPct val="90000"/>
              </a:lnSpc>
              <a:spcBef>
                <a:spcPts val="800"/>
              </a:spcBef>
              <a:spcAft>
                <a:spcPts val="0"/>
              </a:spcAft>
              <a:buClr>
                <a:schemeClr val="dk1"/>
              </a:buClr>
              <a:buSzPts val="1400"/>
              <a:buNone/>
            </a:pPr>
            <a:r>
              <a:rPr lang="ja-JP" altLang="en-US" b="1" dirty="0">
                <a:solidFill>
                  <a:schemeClr val="lt1"/>
                </a:solidFill>
                <a:latin typeface="+mn-ea"/>
                <a:ea typeface="+mn-ea"/>
              </a:rPr>
              <a:t>私は、阿久津公一税理士事務所　加藤隆太さんを大推薦致します。</a:t>
            </a:r>
            <a:endParaRPr lang="en-US" altLang="ja-JP" b="1" dirty="0">
              <a:solidFill>
                <a:schemeClr val="lt1"/>
              </a:solidFill>
              <a:latin typeface="+mn-ea"/>
              <a:ea typeface="+mn-ea"/>
            </a:endParaRPr>
          </a:p>
        </p:txBody>
      </p:sp>
      <p:sp>
        <p:nvSpPr>
          <p:cNvPr id="133" name="Google Shape;133;p25"/>
          <p:cNvSpPr txBox="1"/>
          <p:nvPr/>
        </p:nvSpPr>
        <p:spPr>
          <a:xfrm>
            <a:off x="1976950" y="4516175"/>
            <a:ext cx="6670200" cy="346200"/>
          </a:xfrm>
          <a:prstGeom prst="rect">
            <a:avLst/>
          </a:prstGeom>
          <a:noFill/>
          <a:ln>
            <a:noFill/>
          </a:ln>
        </p:spPr>
        <p:txBody>
          <a:bodyPr spcFirstLastPara="1" wrap="square" lIns="68575" tIns="34275" rIns="68575" bIns="34275" anchor="t" anchorCtr="0">
            <a:spAutoFit/>
          </a:bodyPr>
          <a:lstStyle/>
          <a:p>
            <a:pPr marL="0" marR="0" lvl="0" indent="0" algn="r" rtl="0">
              <a:lnSpc>
                <a:spcPct val="100000"/>
              </a:lnSpc>
              <a:spcBef>
                <a:spcPts val="0"/>
              </a:spcBef>
              <a:spcAft>
                <a:spcPts val="0"/>
              </a:spcAft>
              <a:buClr>
                <a:srgbClr val="000000"/>
              </a:buClr>
              <a:buSzPts val="1500"/>
              <a:buFont typeface="Arial"/>
              <a:buNone/>
            </a:pPr>
            <a:r>
              <a:rPr lang="ja" sz="1800" b="1" i="0" u="none" strike="noStrike" cap="none">
                <a:solidFill>
                  <a:srgbClr val="FFFF00"/>
                </a:solidFill>
                <a:latin typeface="Arial"/>
                <a:ea typeface="Arial"/>
                <a:cs typeface="Arial"/>
                <a:sym typeface="Arial"/>
              </a:rPr>
              <a:t>令和</a:t>
            </a:r>
            <a:r>
              <a:rPr lang="ja" sz="1800" b="1">
                <a:solidFill>
                  <a:srgbClr val="FFFF00"/>
                </a:solidFill>
              </a:rPr>
              <a:t>6</a:t>
            </a:r>
            <a:r>
              <a:rPr lang="ja" sz="1800" b="1" i="0" u="none" strike="noStrike" cap="none">
                <a:solidFill>
                  <a:srgbClr val="FFFF00"/>
                </a:solidFill>
                <a:latin typeface="Arial"/>
                <a:ea typeface="Arial"/>
                <a:cs typeface="Arial"/>
                <a:sym typeface="Arial"/>
              </a:rPr>
              <a:t>年</a:t>
            </a:r>
            <a:r>
              <a:rPr lang="ja" sz="1800" b="1">
                <a:solidFill>
                  <a:srgbClr val="FFFF00"/>
                </a:solidFill>
              </a:rPr>
              <a:t>7</a:t>
            </a:r>
            <a:r>
              <a:rPr lang="ja" sz="1800" b="1" i="0" u="none" strike="noStrike" cap="none">
                <a:solidFill>
                  <a:srgbClr val="FFFF00"/>
                </a:solidFill>
                <a:latin typeface="Arial"/>
                <a:ea typeface="Arial"/>
                <a:cs typeface="Arial"/>
                <a:sym typeface="Arial"/>
              </a:rPr>
              <a:t>月</a:t>
            </a:r>
            <a:r>
              <a:rPr lang="ja" sz="1800" b="1">
                <a:solidFill>
                  <a:srgbClr val="FFFF00"/>
                </a:solidFill>
              </a:rPr>
              <a:t>22</a:t>
            </a:r>
            <a:r>
              <a:rPr lang="ja" sz="1800" b="1" i="0" u="none" strike="noStrike" cap="none">
                <a:solidFill>
                  <a:srgbClr val="FFFF00"/>
                </a:solidFill>
                <a:latin typeface="Arial"/>
                <a:ea typeface="Arial"/>
                <a:cs typeface="Arial"/>
                <a:sym typeface="Arial"/>
              </a:rPr>
              <a:t>日</a:t>
            </a:r>
            <a:r>
              <a:rPr lang="ja" sz="1800" b="1">
                <a:solidFill>
                  <a:srgbClr val="FFFF00"/>
                </a:solidFill>
              </a:rPr>
              <a:t>　有限会社江南興業所　槇村 翔磨</a:t>
            </a:r>
            <a:endParaRPr sz="1800" b="1" i="0" u="none" strike="noStrike" cap="none">
              <a:solidFill>
                <a:srgbClr val="FFFF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168</Words>
  <Application>Microsoft Office PowerPoint</Application>
  <PresentationFormat>画面に合わせる (16:9)</PresentationFormat>
  <Paragraphs>9</Paragraphs>
  <Slides>1</Slides>
  <Notes>1</Notes>
  <HiddenSlides>0</HiddenSlides>
  <MMClips>0</MMClips>
  <ScaleCrop>false</ScaleCrop>
  <HeadingPairs>
    <vt:vector size="6" baseType="variant">
      <vt:variant>
        <vt:lpstr>使用されているフォント</vt:lpstr>
      </vt:variant>
      <vt:variant>
        <vt:i4>1</vt:i4>
      </vt:variant>
      <vt:variant>
        <vt:lpstr>テーマ</vt:lpstr>
      </vt:variant>
      <vt:variant>
        <vt:i4>2</vt:i4>
      </vt:variant>
      <vt:variant>
        <vt:lpstr>スライド タイトル</vt:lpstr>
      </vt:variant>
      <vt:variant>
        <vt:i4>1</vt:i4>
      </vt:variant>
    </vt:vector>
  </HeadingPairs>
  <TitlesOfParts>
    <vt:vector size="4" baseType="lpstr">
      <vt:lpstr>Arial</vt:lpstr>
      <vt:lpstr>Simple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翔磨 槇村</cp:lastModifiedBy>
  <cp:revision>2</cp:revision>
  <dcterms:modified xsi:type="dcterms:W3CDTF">2024-07-30T12:29:47Z</dcterms:modified>
</cp:coreProperties>
</file>