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2" autoAdjust="0"/>
    <p:restoredTop sz="94660"/>
  </p:normalViewPr>
  <p:slideViewPr>
    <p:cSldViewPr snapToGrid="0">
      <p:cViewPr varScale="1">
        <p:scale>
          <a:sx n="89" d="100"/>
          <a:sy n="89" d="100"/>
        </p:scale>
        <p:origin x="2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83004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21570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825752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634417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219888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374024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891094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007792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72997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466899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1E351CED-465B-40B5-ADCE-957C918F227B}" type="datetimeFigureOut">
              <a:rPr lang="en-US" smtClean="0"/>
              <a:t>9/17/2024</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56669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1E351CED-465B-40B5-ADCE-957C918F227B}" type="datetimeFigureOut">
              <a:rPr lang="en-US" smtClean="0"/>
              <a:t>9/17/2024</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421842593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4F049F8-87E1-403E-2A50-2F4544BF8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白い平面に置かれた小枝と花々">
            <a:extLst>
              <a:ext uri="{FF2B5EF4-FFF2-40B4-BE49-F238E27FC236}">
                <a16:creationId xmlns:a16="http://schemas.microsoft.com/office/drawing/2014/main" id="{11E6D5B6-70D5-E4A0-C8DD-E9EB61F35361}"/>
              </a:ext>
            </a:extLst>
          </p:cNvPr>
          <p:cNvPicPr>
            <a:picLocks noChangeAspect="1"/>
          </p:cNvPicPr>
          <p:nvPr/>
        </p:nvPicPr>
        <p:blipFill>
          <a:blip r:embed="rId2"/>
          <a:srcRect t="19355"/>
          <a:stretch/>
        </p:blipFill>
        <p:spPr>
          <a:xfrm>
            <a:off x="20" y="10"/>
            <a:ext cx="12191979" cy="6857989"/>
          </a:xfrm>
          <a:prstGeom prst="rect">
            <a:avLst/>
          </a:prstGeom>
        </p:spPr>
      </p:pic>
      <p:sp>
        <p:nvSpPr>
          <p:cNvPr id="11" name="Freeform: Shape 10">
            <a:extLst>
              <a:ext uri="{FF2B5EF4-FFF2-40B4-BE49-F238E27FC236}">
                <a16:creationId xmlns:a16="http://schemas.microsoft.com/office/drawing/2014/main" id="{DD29B6E1-6E86-A1A0-2491-E5B84B3AA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540000" flipH="1">
            <a:off x="1035555" y="1445436"/>
            <a:ext cx="11191887" cy="5509960"/>
          </a:xfrm>
          <a:custGeom>
            <a:avLst/>
            <a:gdLst>
              <a:gd name="connsiteX0" fmla="*/ 75794 w 11191887"/>
              <a:gd name="connsiteY0" fmla="*/ 5509960 h 5509960"/>
              <a:gd name="connsiteX1" fmla="*/ 11191887 w 11191887"/>
              <a:gd name="connsiteY1" fmla="*/ 5315928 h 5509960"/>
              <a:gd name="connsiteX2" fmla="*/ 5163097 w 11191887"/>
              <a:gd name="connsiteY2" fmla="*/ 753031 h 5509960"/>
              <a:gd name="connsiteX3" fmla="*/ 5078820 w 11191887"/>
              <a:gd name="connsiteY3" fmla="*/ 692507 h 5509960"/>
              <a:gd name="connsiteX4" fmla="*/ 2926071 w 11191887"/>
              <a:gd name="connsiteY4" fmla="*/ 1150 h 5509960"/>
              <a:gd name="connsiteX5" fmla="*/ 2692814 w 11191887"/>
              <a:gd name="connsiteY5" fmla="*/ 2336 h 5509960"/>
              <a:gd name="connsiteX6" fmla="*/ 95718 w 11191887"/>
              <a:gd name="connsiteY6" fmla="*/ 1073885 h 5509960"/>
              <a:gd name="connsiteX7" fmla="*/ 0 w 11191887"/>
              <a:gd name="connsiteY7" fmla="*/ 1167726 h 5509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191887" h="5509960">
                <a:moveTo>
                  <a:pt x="75794" y="5509960"/>
                </a:moveTo>
                <a:lnTo>
                  <a:pt x="11191887" y="5315928"/>
                </a:lnTo>
                <a:lnTo>
                  <a:pt x="5163097" y="753031"/>
                </a:lnTo>
                <a:lnTo>
                  <a:pt x="5078820" y="692507"/>
                </a:lnTo>
                <a:cubicBezTo>
                  <a:pt x="4421358" y="245206"/>
                  <a:pt x="3672983" y="19009"/>
                  <a:pt x="2926071" y="1150"/>
                </a:cubicBezTo>
                <a:cubicBezTo>
                  <a:pt x="2848268" y="-711"/>
                  <a:pt x="2770480" y="-310"/>
                  <a:pt x="2692814" y="2336"/>
                </a:cubicBezTo>
                <a:cubicBezTo>
                  <a:pt x="1746244" y="34591"/>
                  <a:pt x="817542" y="400481"/>
                  <a:pt x="95718" y="1073885"/>
                </a:cubicBezTo>
                <a:lnTo>
                  <a:pt x="0" y="1167726"/>
                </a:lnTo>
                <a:close/>
              </a:path>
            </a:pathLst>
          </a:custGeom>
          <a:gradFill>
            <a:gsLst>
              <a:gs pos="23000">
                <a:schemeClr val="bg2">
                  <a:alpha val="68000"/>
                </a:schemeClr>
              </a:gs>
              <a:gs pos="100000">
                <a:schemeClr val="accent1">
                  <a:lumMod val="60000"/>
                  <a:lumOff val="40000"/>
                  <a:alpha val="78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テキスト ボックス 4">
            <a:extLst>
              <a:ext uri="{FF2B5EF4-FFF2-40B4-BE49-F238E27FC236}">
                <a16:creationId xmlns:a16="http://schemas.microsoft.com/office/drawing/2014/main" id="{C50C1E3C-84C2-B1AB-EA59-DDDED960782B}"/>
              </a:ext>
            </a:extLst>
          </p:cNvPr>
          <p:cNvSpPr txBox="1"/>
          <p:nvPr/>
        </p:nvSpPr>
        <p:spPr>
          <a:xfrm>
            <a:off x="4661296" y="494828"/>
            <a:ext cx="2035969" cy="461665"/>
          </a:xfrm>
          <a:prstGeom prst="rect">
            <a:avLst/>
          </a:prstGeom>
          <a:solidFill>
            <a:schemeClr val="bg1">
              <a:lumMod val="95000"/>
            </a:schemeClr>
          </a:solid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推薦のことば</a:t>
            </a:r>
          </a:p>
        </p:txBody>
      </p:sp>
      <p:sp>
        <p:nvSpPr>
          <p:cNvPr id="6" name="テキスト プレースホルダー 2">
            <a:extLst>
              <a:ext uri="{FF2B5EF4-FFF2-40B4-BE49-F238E27FC236}">
                <a16:creationId xmlns:a16="http://schemas.microsoft.com/office/drawing/2014/main" id="{31090896-1B5C-F17E-0CBB-286CC2F10781}"/>
              </a:ext>
            </a:extLst>
          </p:cNvPr>
          <p:cNvSpPr txBox="1">
            <a:spLocks/>
          </p:cNvSpPr>
          <p:nvPr/>
        </p:nvSpPr>
        <p:spPr>
          <a:xfrm>
            <a:off x="1323975" y="1113436"/>
            <a:ext cx="9544050" cy="4631127"/>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dk1"/>
          </a:fontRef>
        </p:style>
        <p:txBody>
          <a:bodyPr>
            <a:normAutofit fontScale="55000" lnSpcReduction="2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600" b="0" i="0" dirty="0">
                <a:effectLst/>
                <a:latin typeface="UD デジタル 教科書体 N-B" panose="02020700000000000000" pitchFamily="17" charset="-128"/>
                <a:ea typeface="UD デジタル 教科書体 N-B" panose="02020700000000000000" pitchFamily="17" charset="-128"/>
              </a:rPr>
              <a:t>株式会社 吉田屋漆器</a:t>
            </a:r>
            <a:r>
              <a:rPr lang="ja-JP" altLang="en-US" sz="3600" b="0" i="0" dirty="0">
                <a:effectLst/>
                <a:latin typeface="UD デジタル 教科書体 N-B" panose="02020700000000000000" pitchFamily="17" charset="-128"/>
                <a:ea typeface="UD デジタル 教科書体 N-B" panose="02020700000000000000" pitchFamily="17" charset="-128"/>
              </a:rPr>
              <a:t>　吉田 俊之　</a:t>
            </a:r>
            <a:r>
              <a:rPr kumimoji="1" lang="ja-JP" altLang="en-US" sz="3600" b="1" dirty="0">
                <a:latin typeface="UD デジタル 教科書体 N-B" panose="02020700000000000000" pitchFamily="17" charset="-128"/>
                <a:ea typeface="UD デジタル 教科書体 N-B" panose="02020700000000000000" pitchFamily="17" charset="-128"/>
              </a:rPr>
              <a:t>様</a:t>
            </a:r>
            <a:endParaRPr kumimoji="1" lang="en-US" altLang="ja-JP" sz="3600" b="1" dirty="0">
              <a:latin typeface="UD デジタル 教科書体 N-B" panose="02020700000000000000" pitchFamily="17" charset="-128"/>
              <a:ea typeface="UD デジタル 教科書体 N-B" panose="02020700000000000000" pitchFamily="17" charset="-128"/>
            </a:endParaRPr>
          </a:p>
          <a:p>
            <a:endParaRPr kumimoji="0" lang="en-US" altLang="ja-JP" sz="3200" b="1" dirty="0">
              <a:latin typeface="UD デジタル 教科書体 N-B" panose="02020700000000000000" pitchFamily="17" charset="-128"/>
              <a:ea typeface="UD デジタル 教科書体 N-B" panose="02020700000000000000" pitchFamily="17" charset="-128"/>
            </a:endParaRPr>
          </a:p>
          <a:p>
            <a:pPr marL="0" indent="0">
              <a:buNone/>
            </a:pPr>
            <a:r>
              <a:rPr kumimoji="1" lang="ja-JP" altLang="en-US" sz="2900" b="1" dirty="0">
                <a:latin typeface="UD デジタル 教科書体 N-B" panose="02020700000000000000" pitchFamily="17" charset="-128"/>
                <a:ea typeface="UD デジタル 教科書体 N-B" panose="02020700000000000000" pitchFamily="17" charset="-128"/>
              </a:rPr>
              <a:t>お盆に実家へ帰省した際、甥から結婚するとの嬉しい報告があり、</a:t>
            </a:r>
            <a:br>
              <a:rPr kumimoji="1" lang="en-US" altLang="ja-JP" sz="2900" b="1" dirty="0">
                <a:latin typeface="UD デジタル 教科書体 N-B" panose="02020700000000000000" pitchFamily="17" charset="-128"/>
                <a:ea typeface="UD デジタル 教科書体 N-B" panose="02020700000000000000" pitchFamily="17" charset="-128"/>
              </a:rPr>
            </a:br>
            <a:r>
              <a:rPr kumimoji="1" lang="ja-JP" altLang="en-US" sz="2900" b="1" dirty="0">
                <a:latin typeface="UD デジタル 教科書体 N-B" panose="02020700000000000000" pitchFamily="17" charset="-128"/>
                <a:ea typeface="UD デジタル 教科書体 N-B" panose="02020700000000000000" pitchFamily="17" charset="-128"/>
              </a:rPr>
              <a:t>喜んでもらえる贈答品はないかと</a:t>
            </a:r>
            <a:r>
              <a:rPr lang="ja-JP" altLang="en-US" sz="2900" b="1" dirty="0">
                <a:latin typeface="UD デジタル 教科書体 N-B" panose="02020700000000000000" pitchFamily="17" charset="-128"/>
                <a:ea typeface="UD デジタル 教科書体 N-B" panose="02020700000000000000" pitchFamily="17" charset="-128"/>
              </a:rPr>
              <a:t>探して</a:t>
            </a:r>
            <a:r>
              <a:rPr kumimoji="1" lang="ja-JP" altLang="en-US" sz="2900" b="1" dirty="0">
                <a:latin typeface="UD デジタル 教科書体 N-B" panose="02020700000000000000" pitchFamily="17" charset="-128"/>
                <a:ea typeface="UD デジタル 教科書体 N-B" panose="02020700000000000000" pitchFamily="17" charset="-128"/>
              </a:rPr>
              <a:t>おりました。</a:t>
            </a:r>
            <a:br>
              <a:rPr kumimoji="1" lang="en-US" altLang="ja-JP" sz="2900" b="1" dirty="0">
                <a:latin typeface="UD デジタル 教科書体 N-B" panose="02020700000000000000" pitchFamily="17" charset="-128"/>
                <a:ea typeface="UD デジタル 教科書体 N-B" panose="02020700000000000000" pitchFamily="17" charset="-128"/>
              </a:rPr>
            </a:br>
            <a:br>
              <a:rPr kumimoji="1" lang="en-US" altLang="ja-JP" sz="2900" b="1" dirty="0">
                <a:latin typeface="UD デジタル 教科書体 N-B" panose="02020700000000000000" pitchFamily="17" charset="-128"/>
                <a:ea typeface="UD デジタル 教科書体 N-B" panose="02020700000000000000" pitchFamily="17" charset="-128"/>
              </a:rPr>
            </a:br>
            <a:r>
              <a:rPr kumimoji="0" lang="ja-JP" altLang="en-US" sz="2900" b="1" dirty="0">
                <a:latin typeface="UD デジタル 教科書体 N-B" panose="02020700000000000000" pitchFamily="17" charset="-128"/>
                <a:ea typeface="UD デジタル 教科書体 N-B" panose="02020700000000000000" pitchFamily="17" charset="-128"/>
              </a:rPr>
              <a:t>食器類はこれから揃えるという話があったため、吉田屋漆器様のお椀とお箸のセットを送ったところ、</a:t>
            </a:r>
            <a:br>
              <a:rPr kumimoji="0" lang="en-US" altLang="ja-JP" sz="2900" b="1" dirty="0">
                <a:latin typeface="UD デジタル 教科書体 N-B" panose="02020700000000000000" pitchFamily="17" charset="-128"/>
                <a:ea typeface="UD デジタル 教科書体 N-B" panose="02020700000000000000" pitchFamily="17" charset="-128"/>
              </a:rPr>
            </a:br>
            <a:r>
              <a:rPr kumimoji="0" lang="ja-JP" altLang="en-US" sz="2900" b="1" dirty="0">
                <a:latin typeface="UD デジタル 教科書体 N-B" panose="02020700000000000000" pitchFamily="17" charset="-128"/>
                <a:ea typeface="UD デジタル 教科書体 N-B" panose="02020700000000000000" pitchFamily="17" charset="-128"/>
              </a:rPr>
              <a:t>とても美しい漆の洗練されたデザインに大変喜んでいただきました。</a:t>
            </a:r>
            <a:br>
              <a:rPr kumimoji="0" lang="en-US" altLang="ja-JP" sz="2900" b="1" dirty="0">
                <a:latin typeface="UD デジタル 教科書体 N-B" panose="02020700000000000000" pitchFamily="17" charset="-128"/>
                <a:ea typeface="UD デジタル 教科書体 N-B" panose="02020700000000000000" pitchFamily="17" charset="-128"/>
              </a:rPr>
            </a:br>
            <a:br>
              <a:rPr kumimoji="0" lang="en-US" altLang="ja-JP" sz="2900" b="1" dirty="0">
                <a:latin typeface="UD デジタル 教科書体 N-B" panose="02020700000000000000" pitchFamily="17" charset="-128"/>
                <a:ea typeface="UD デジタル 教科書体 N-B" panose="02020700000000000000" pitchFamily="17" charset="-128"/>
              </a:rPr>
            </a:br>
            <a:r>
              <a:rPr kumimoji="0" lang="ja-JP" altLang="en-US" sz="2900" b="1" dirty="0">
                <a:latin typeface="UD デジタル 教科書体 N-B" panose="02020700000000000000" pitchFamily="17" charset="-128"/>
                <a:ea typeface="UD デジタル 教科書体 N-B" panose="02020700000000000000" pitchFamily="17" charset="-128"/>
              </a:rPr>
              <a:t>見た目だけでなく、抗菌作用など安全性の面でも絶賛し、自分でも贈り物や周りの方々に紹介したいと</a:t>
            </a:r>
            <a:br>
              <a:rPr kumimoji="0" lang="en-US" altLang="ja-JP" sz="2900" b="1" dirty="0">
                <a:latin typeface="UD デジタル 教科書体 N-B" panose="02020700000000000000" pitchFamily="17" charset="-128"/>
                <a:ea typeface="UD デジタル 教科書体 N-B" panose="02020700000000000000" pitchFamily="17" charset="-128"/>
              </a:rPr>
            </a:br>
            <a:r>
              <a:rPr kumimoji="0" lang="ja-JP" altLang="en-US" sz="2900" b="1" dirty="0">
                <a:latin typeface="UD デジタル 教科書体 N-B" panose="02020700000000000000" pitchFamily="17" charset="-128"/>
                <a:ea typeface="UD デジタル 教科書体 N-B" panose="02020700000000000000" pitchFamily="17" charset="-128"/>
              </a:rPr>
              <a:t>おっしゃっていただきました。</a:t>
            </a:r>
            <a:endParaRPr kumimoji="0" lang="en-US" altLang="ja-JP" sz="2900" b="1" dirty="0">
              <a:latin typeface="UD デジタル 教科書体 N-B" panose="02020700000000000000" pitchFamily="17" charset="-128"/>
              <a:ea typeface="UD デジタル 教科書体 N-B" panose="02020700000000000000" pitchFamily="17" charset="-128"/>
            </a:endParaRPr>
          </a:p>
          <a:p>
            <a:pPr marL="0" indent="0">
              <a:buNone/>
            </a:pPr>
            <a:r>
              <a:rPr kumimoji="0" lang="ja-JP" altLang="en-US" sz="2900" b="1" dirty="0">
                <a:latin typeface="UD デジタル 教科書体 N-B" panose="02020700000000000000" pitchFamily="17" charset="-128"/>
                <a:ea typeface="UD デジタル 教科書体 N-B" panose="02020700000000000000" pitchFamily="17" charset="-128"/>
              </a:rPr>
              <a:t>注文してから自宅に届くまでの流れも迅速かつ丁寧に対応していただき、</a:t>
            </a:r>
            <a:br>
              <a:rPr kumimoji="0" lang="en-US" altLang="ja-JP" sz="2900" b="1" dirty="0">
                <a:latin typeface="UD デジタル 教科書体 N-B" panose="02020700000000000000" pitchFamily="17" charset="-128"/>
                <a:ea typeface="UD デジタル 教科書体 N-B" panose="02020700000000000000" pitchFamily="17" charset="-128"/>
              </a:rPr>
            </a:br>
            <a:r>
              <a:rPr kumimoji="0" lang="ja-JP" altLang="en-US" sz="2900" b="1" dirty="0">
                <a:latin typeface="UD デジタル 教科書体 N-B" panose="02020700000000000000" pitchFamily="17" charset="-128"/>
                <a:ea typeface="UD デジタル 教科書体 N-B" panose="02020700000000000000" pitchFamily="17" charset="-128"/>
              </a:rPr>
              <a:t>安心して購入することができました。</a:t>
            </a:r>
            <a:br>
              <a:rPr kumimoji="0" lang="en-US" altLang="ja-JP" sz="2900" b="1" dirty="0">
                <a:latin typeface="UD デジタル 教科書体 N-B" panose="02020700000000000000" pitchFamily="17" charset="-128"/>
                <a:ea typeface="UD デジタル 教科書体 N-B" panose="02020700000000000000" pitchFamily="17" charset="-128"/>
              </a:rPr>
            </a:br>
            <a:endParaRPr kumimoji="0" lang="en-US" altLang="ja-JP" sz="2900" b="1" dirty="0">
              <a:latin typeface="UD デジタル 教科書体 N-B" panose="02020700000000000000" pitchFamily="17" charset="-128"/>
              <a:ea typeface="UD デジタル 教科書体 N-B" panose="02020700000000000000" pitchFamily="17" charset="-128"/>
            </a:endParaRPr>
          </a:p>
          <a:p>
            <a:pPr marL="0" indent="0">
              <a:buNone/>
            </a:pPr>
            <a:r>
              <a:rPr kumimoji="0" lang="ja-JP" altLang="en-US" sz="2900" b="1" dirty="0">
                <a:latin typeface="UD デジタル 教科書体 N-B" panose="02020700000000000000" pitchFamily="17" charset="-128"/>
                <a:ea typeface="UD デジタル 教科書体 N-B" panose="02020700000000000000" pitchFamily="17" charset="-128"/>
              </a:rPr>
              <a:t>このようなことから</a:t>
            </a:r>
            <a:endParaRPr kumimoji="0" lang="en-US" altLang="ja-JP" sz="2900" b="1" dirty="0">
              <a:latin typeface="UD デジタル 教科書体 N-B" panose="02020700000000000000" pitchFamily="17" charset="-128"/>
              <a:ea typeface="UD デジタル 教科書体 N-B" panose="02020700000000000000" pitchFamily="17" charset="-128"/>
            </a:endParaRPr>
          </a:p>
          <a:p>
            <a:pPr marL="0" indent="0">
              <a:buNone/>
            </a:pPr>
            <a:r>
              <a:rPr kumimoji="0" lang="ja-JP" altLang="en-US" sz="2900" b="1" dirty="0">
                <a:latin typeface="UD デジタル 教科書体 N-B" panose="02020700000000000000" pitchFamily="17" charset="-128"/>
                <a:ea typeface="UD デジタル 教科書体 N-B" panose="02020700000000000000" pitchFamily="17" charset="-128"/>
              </a:rPr>
              <a:t>株式会社 吉田屋漆器　吉田 俊之 様　に感謝を持って推薦致します。</a:t>
            </a:r>
            <a:endParaRPr kumimoji="0" lang="ja-JP" altLang="en-US" dirty="0">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34130AD9-F8E6-0B98-0A5F-D0E012D1303E}"/>
              </a:ext>
            </a:extLst>
          </p:cNvPr>
          <p:cNvSpPr txBox="1"/>
          <p:nvPr/>
        </p:nvSpPr>
        <p:spPr>
          <a:xfrm>
            <a:off x="5679281" y="6071652"/>
            <a:ext cx="5436394" cy="369332"/>
          </a:xfrm>
          <a:prstGeom prst="rect">
            <a:avLst/>
          </a:prstGeom>
          <a:solidFill>
            <a:schemeClr val="bg1">
              <a:lumMod val="95000"/>
            </a:schemeClr>
          </a:solidFill>
        </p:spPr>
        <p:txBody>
          <a:bodyPr wrap="square" rtlCol="0">
            <a:spAutoFit/>
          </a:bodyPr>
          <a:lstStyle/>
          <a:p>
            <a:r>
              <a:rPr kumimoji="1" lang="en-US" altLang="ja-JP" dirty="0">
                <a:latin typeface="UD デジタル 教科書体 N-B" panose="02020700000000000000" pitchFamily="17" charset="-128"/>
                <a:ea typeface="UD デジタル 教科書体 N-B" panose="02020700000000000000" pitchFamily="17" charset="-128"/>
              </a:rPr>
              <a:t>2024</a:t>
            </a:r>
            <a:r>
              <a:rPr kumimoji="1" lang="ja-JP" altLang="en-US" dirty="0">
                <a:latin typeface="UD デジタル 教科書体 N-B" panose="02020700000000000000" pitchFamily="17" charset="-128"/>
                <a:ea typeface="UD デジタル 教科書体 N-B" panose="02020700000000000000" pitchFamily="17" charset="-128"/>
              </a:rPr>
              <a:t>年</a:t>
            </a:r>
            <a:r>
              <a:rPr kumimoji="1" lang="en-US" altLang="ja-JP" dirty="0">
                <a:latin typeface="UD デジタル 教科書体 N-B" panose="02020700000000000000" pitchFamily="17" charset="-128"/>
                <a:ea typeface="UD デジタル 教科書体 N-B" panose="02020700000000000000" pitchFamily="17" charset="-128"/>
              </a:rPr>
              <a:t>9</a:t>
            </a:r>
            <a:r>
              <a:rPr kumimoji="1" lang="ja-JP" altLang="en-US" dirty="0">
                <a:latin typeface="UD デジタル 教科書体 N-B" panose="02020700000000000000" pitchFamily="17" charset="-128"/>
                <a:ea typeface="UD デジタル 教科書体 N-B" panose="02020700000000000000" pitchFamily="17" charset="-128"/>
              </a:rPr>
              <a:t>月</a:t>
            </a:r>
            <a:r>
              <a:rPr kumimoji="1" lang="en-US" altLang="ja-JP" dirty="0">
                <a:latin typeface="UD デジタル 教科書体 N-B" panose="02020700000000000000" pitchFamily="17" charset="-128"/>
                <a:ea typeface="UD デジタル 教科書体 N-B" panose="02020700000000000000" pitchFamily="17" charset="-128"/>
              </a:rPr>
              <a:t>16</a:t>
            </a:r>
            <a:r>
              <a:rPr kumimoji="1" lang="ja-JP" altLang="en-US" dirty="0">
                <a:latin typeface="UD デジタル 教科書体 N-B" panose="02020700000000000000" pitchFamily="17" charset="-128"/>
                <a:ea typeface="UD デジタル 教科書体 N-B" panose="02020700000000000000" pitchFamily="17" charset="-128"/>
              </a:rPr>
              <a:t>日 </a:t>
            </a:r>
            <a:r>
              <a:rPr kumimoji="1" lang="en-US" altLang="ja-JP" dirty="0">
                <a:latin typeface="UD デジタル 教科書体 N-B" panose="02020700000000000000" pitchFamily="17" charset="-128"/>
                <a:ea typeface="UD デジタル 教科書体 N-B" panose="02020700000000000000" pitchFamily="17" charset="-128"/>
              </a:rPr>
              <a:t>FOTOSINTESI PARK </a:t>
            </a:r>
            <a:r>
              <a:rPr kumimoji="1" lang="ja-JP" altLang="en-US" dirty="0">
                <a:latin typeface="UD デジタル 教科書体 N-B" panose="02020700000000000000" pitchFamily="17" charset="-128"/>
                <a:ea typeface="UD デジタル 教科書体 N-B" panose="02020700000000000000" pitchFamily="17" charset="-128"/>
              </a:rPr>
              <a:t>代表　舩杉牧子</a:t>
            </a:r>
          </a:p>
        </p:txBody>
      </p:sp>
    </p:spTree>
    <p:extLst>
      <p:ext uri="{BB962C8B-B14F-4D97-AF65-F5344CB8AC3E}">
        <p14:creationId xmlns:p14="http://schemas.microsoft.com/office/powerpoint/2010/main" val="184293446"/>
      </p:ext>
    </p:extLst>
  </p:cSld>
  <p:clrMapOvr>
    <a:masterClrMapping/>
  </p:clrMapOvr>
</p:sld>
</file>

<file path=ppt/theme/theme1.xml><?xml version="1.0" encoding="utf-8"?>
<a:theme xmlns:a="http://schemas.openxmlformats.org/drawingml/2006/main" name="Swell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docProps/app.xml><?xml version="1.0" encoding="utf-8"?>
<Properties xmlns="http://schemas.openxmlformats.org/officeDocument/2006/extended-properties" xmlns:vt="http://schemas.openxmlformats.org/officeDocument/2006/docPropsVTypes">
  <TotalTime>38</TotalTime>
  <Words>173</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UD デジタル 教科書体 N-B</vt:lpstr>
      <vt:lpstr>Arial</vt:lpstr>
      <vt:lpstr>Neue Haas Grotesk Text Pro</vt:lpstr>
      <vt:lpstr>SwellVTI</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牧子 舩杉</dc:creator>
  <cp:lastModifiedBy>牧子 中島</cp:lastModifiedBy>
  <cp:revision>3</cp:revision>
  <dcterms:created xsi:type="dcterms:W3CDTF">2024-09-16T02:22:48Z</dcterms:created>
  <dcterms:modified xsi:type="dcterms:W3CDTF">2024-09-17T14:24:13Z</dcterms:modified>
</cp:coreProperties>
</file>