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12192000" cy="6858000"/>
  <p:notesSz cx="9388475" cy="7102475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CDB6"/>
    <a:srgbClr val="D9D9D9"/>
    <a:srgbClr val="004568"/>
    <a:srgbClr val="0074AF"/>
    <a:srgbClr val="00B0F0"/>
    <a:srgbClr val="6EAA2E"/>
    <a:srgbClr val="0084B4"/>
    <a:srgbClr val="EFF1F3"/>
    <a:srgbClr val="FFFF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 snapToGrid="0">
      <p:cViewPr varScale="1">
        <p:scale>
          <a:sx n="106" d="100"/>
          <a:sy n="106" d="100"/>
        </p:scale>
        <p:origin x="79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2" d="100"/>
        <a:sy n="82" d="100"/>
      </p:scale>
      <p:origin x="0" y="-82"/>
    </p:cViewPr>
  </p:sorterViewPr>
  <p:notesViewPr>
    <p:cSldViewPr snapToGrid="0">
      <p:cViewPr varScale="1">
        <p:scale>
          <a:sx n="119" d="100"/>
          <a:sy n="119" d="100"/>
        </p:scale>
        <p:origin x="14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41408694106796"/>
          <c:y val="0.10142733882077253"/>
          <c:w val="0.79717182611786408"/>
          <c:h val="0.79714593516062771"/>
        </c:manualLayout>
      </c:layout>
      <c:doughnut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890-4D46-8D82-148677C99832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890-4D46-8D82-148677C99832}"/>
              </c:ext>
            </c:extLst>
          </c:dPt>
          <c:dLbls>
            <c:dLbl>
              <c:idx val="0"/>
              <c:layout>
                <c:manualLayout>
                  <c:x val="-0.22959408719743366"/>
                  <c:y val="0.24413857335448394"/>
                </c:manualLayout>
              </c:layout>
              <c:tx>
                <c:rich>
                  <a:bodyPr rot="0" spcFirstLastPara="1" vertOverflow="ellipsis" vert="horz" wrap="none" lIns="0" tIns="0" rIns="0" bIns="182880" anchor="ctr" anchorCtr="1">
                    <a:noAutofit/>
                  </a:bodyPr>
                  <a:lstStyle/>
                  <a:p>
                    <a:pPr>
                      <a:defRPr lang="ja-JP" sz="1800" b="0" i="0" u="none" strike="noStrike" kern="1200" spc="-15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57C2360-0166-43D0-ADF6-D455675720A2}" type="VALUE">
                      <a:rPr lang="en-US" altLang="ja-JP" sz="1800" b="1" spc="-150">
                        <a:solidFill>
                          <a:schemeClr val="tx1"/>
                        </a:solidFill>
                        <a:latin typeface="Meiryo UI" panose="020B0604030504040204" pitchFamily="50" charset="-128"/>
                      </a:rPr>
                      <a:pPr>
                        <a:defRPr lang="ja-JP" sz="1800" spc="-150">
                          <a:solidFill>
                            <a:schemeClr val="tx1"/>
                          </a:solidFill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none" lIns="0" tIns="0" rIns="0" bIns="182880" anchor="ctr" anchorCtr="1">
                  <a:noAutofit/>
                </a:bodyPr>
                <a:lstStyle/>
                <a:p>
                  <a:pPr>
                    <a:defRPr lang="ja-JP" sz="1800" b="0" i="0" u="none" strike="noStrike" kern="1200" spc="-15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3316317307014671"/>
                      <c:h val="0.35955554684014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890-4D46-8D82-148677C9983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90-4D46-8D82-148677C99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第 1 四半期</c:v>
                </c:pt>
                <c:pt idx="1">
                  <c:v>第 2 四半期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0.25</c:v>
                </c:pt>
                <c:pt idx="1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90-4D46-8D82-148677C99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6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642002866223998"/>
          <c:h val="0.9363475378867701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データ系列 1</c:v>
                </c:pt>
              </c:strCache>
            </c:strRef>
          </c:tx>
          <c:spPr>
            <a:ln w="50800" cap="rnd">
              <a:solidFill>
                <a:schemeClr val="bg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50800">
                <a:solidFill>
                  <a:schemeClr val="bg1"/>
                </a:solidFill>
              </a:ln>
              <a:effectLst/>
            </c:spPr>
          </c:marker>
          <c:dPt>
            <c:idx val="4"/>
            <c:marker>
              <c:symbol val="circle"/>
              <c:size val="10"/>
              <c:spPr>
                <a:solidFill>
                  <a:schemeClr val="tx1"/>
                </a:solidFill>
                <a:ln w="50800">
                  <a:solidFill>
                    <a:schemeClr val="bg1"/>
                  </a:solidFill>
                </a:ln>
                <a:effectLst/>
              </c:spPr>
            </c:marker>
            <c:bubble3D val="0"/>
            <c:spPr>
              <a:ln w="50800" cap="rnd">
                <a:solidFill>
                  <a:schemeClr val="bg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39C-4AC1-8CC5-4FCE572968AA}"/>
              </c:ext>
            </c:extLst>
          </c:dPt>
          <c:cat>
            <c:strRef>
              <c:f>Sheet1!$A$2:$A$6</c:f>
              <c:strCache>
                <c:ptCount val="5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  <c:pt idx="4">
                  <c:v>cata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18</c:v>
                </c:pt>
                <c:pt idx="2">
                  <c:v>22</c:v>
                </c:pt>
                <c:pt idx="3">
                  <c:v>15</c:v>
                </c:pt>
                <c:pt idx="4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9C-4AC1-8CC5-4FCE572968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データ系列 2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5080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  <c:pt idx="4">
                  <c:v>cata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</c:v>
                </c:pt>
                <c:pt idx="1">
                  <c:v>24</c:v>
                </c:pt>
                <c:pt idx="2">
                  <c:v>16</c:v>
                </c:pt>
                <c:pt idx="3">
                  <c:v>21</c:v>
                </c:pt>
                <c:pt idx="4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9C-4AC1-8CC5-4FCE572968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データ系列 3</c:v>
                </c:pt>
              </c:strCache>
            </c:strRef>
          </c:tx>
          <c:spPr>
            <a:ln w="76200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 w="50800">
                <a:solidFill>
                  <a:schemeClr val="bg2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  <c:pt idx="4">
                  <c:v>cata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16</c:v>
                </c:pt>
                <c:pt idx="1">
                  <c:v>16</c:v>
                </c:pt>
                <c:pt idx="2">
                  <c:v>22</c:v>
                </c:pt>
                <c:pt idx="3">
                  <c:v>27</c:v>
                </c:pt>
                <c:pt idx="4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9C-4AC1-8CC5-4FCE57296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147384"/>
        <c:axId val="575139544"/>
      </c:lineChart>
      <c:catAx>
        <c:axId val="5751473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75139544"/>
        <c:crosses val="autoZero"/>
        <c:auto val="1"/>
        <c:lblAlgn val="ctr"/>
        <c:lblOffset val="100"/>
        <c:noMultiLvlLbl val="0"/>
      </c:catAx>
      <c:valAx>
        <c:axId val="575139544"/>
        <c:scaling>
          <c:orientation val="minMax"/>
          <c:min val="10"/>
        </c:scaling>
        <c:delete val="1"/>
        <c:axPos val="l"/>
        <c:numFmt formatCode="General" sourceLinked="1"/>
        <c:majorTickMark val="out"/>
        <c:minorTickMark val="none"/>
        <c:tickLblPos val="nextTo"/>
        <c:crossAx val="575147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317963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pPr rtl="0"/>
            <a:fld id="{E8F0A0C7-D198-4DB6-B715-10D1DA11487F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2024/9/24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317963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pPr rtl="0"/>
            <a:fld id="{DBAA5490-FD59-4087-AC7E-016E8A4124C4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1092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317963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75F1C5F-9005-467F-8303-53BEEC489342}" type="datetime1">
              <a:rPr lang="ja-JP" altLang="en-US" noProof="0" smtClean="0"/>
              <a:t>2024/9/24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17963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CBCEA92-F142-4D57-B507-37BDAF44710C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2020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このスライドには、</a:t>
            </a:r>
            <a:r>
              <a:rPr lang="ja-JP" altLang="en-US" b="1" dirty="0"/>
              <a:t>編集可能な要素</a:t>
            </a:r>
            <a:r>
              <a:rPr lang="ja-JP" altLang="en-US" dirty="0"/>
              <a:t>が含まれており、インフォグラフィック サンプルの構築用に使用されていました</a:t>
            </a:r>
          </a:p>
          <a:p>
            <a:pPr rtl="0"/>
            <a:r>
              <a:rPr lang="ja-JP" altLang="en-US" dirty="0"/>
              <a:t>アイコン </a:t>
            </a:r>
            <a:r>
              <a:rPr lang="en-US" altLang="ja-JP" dirty="0"/>
              <a:t>– </a:t>
            </a:r>
            <a:r>
              <a:rPr lang="ja-JP" altLang="en-US" dirty="0"/>
              <a:t>目、</a:t>
            </a:r>
            <a:r>
              <a:rPr lang="en-US" altLang="ja-JP" dirty="0"/>
              <a:t>PC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CBCEA92-F142-4D57-B507-37BDAF44710C}" type="slidenum">
              <a:rPr lang="en-US" altLang="ja-JP" smtClean="0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988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alanalytics.com/templates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alanalytics.com/templates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空白 - トップ バーな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長方形 2"/>
          <p:cNvSpPr/>
          <p:nvPr userDrawn="1"/>
        </p:nvSpPr>
        <p:spPr>
          <a:xfrm>
            <a:off x="0" y="0"/>
            <a:ext cx="12192000" cy="1225485"/>
          </a:xfrm>
          <a:prstGeom prst="rect">
            <a:avLst/>
          </a:prstGeom>
          <a:solidFill>
            <a:srgbClr val="0074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8063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タイトル​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画像 4">
            <a:extLst>
              <a:ext uri="{FF2B5EF4-FFF2-40B4-BE49-F238E27FC236}">
                <a16:creationId xmlns:a16="http://schemas.microsoft.com/office/drawing/2014/main" id="{BA73233B-0705-4E94-AE39-0FCF7FAB80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AE1514C-5E56-4738-A1FF-4B1CFD2A3E36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sp>
        <p:nvSpPr>
          <p:cNvPr id="9" name="テキスト ボックス 8">
            <a:hlinkClick r:id="rId3"/>
            <a:extLst>
              <a:ext uri="{FF2B5EF4-FFF2-40B4-BE49-F238E27FC236}">
                <a16:creationId xmlns:a16="http://schemas.microsoft.com/office/drawing/2014/main" id="{011B0CED-3A92-43B0-A3DE-C37B6408D9DB}"/>
              </a:ext>
            </a:extLst>
          </p:cNvPr>
          <p:cNvSpPr txBox="1"/>
          <p:nvPr userDrawn="1"/>
        </p:nvSpPr>
        <p:spPr>
          <a:xfrm>
            <a:off x="329641" y="4267687"/>
            <a:ext cx="3106285" cy="329343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txBody>
          <a:bodyPr wrap="square" lIns="0" r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0" i="0" u="none" strike="noStrike" kern="0" cap="none" spc="0" normalizeH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Neal Creative | </a:t>
            </a:r>
            <a:r>
              <a:rPr lang="ja-JP" altLang="en-US" sz="1200" b="0" i="0" u="none" strike="noStrike" kern="0" cap="none" spc="0" normalizeH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クリックして、</a:t>
            </a:r>
            <a:r>
              <a:rPr lang="ja-JP" altLang="en-US" sz="1200" b="1" i="0" u="none" strike="noStrike" kern="0" cap="none" spc="0" normalizeH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詳細情報</a:t>
            </a:r>
            <a:r>
              <a:rPr lang="ja-JP" altLang="en-US" sz="1200" b="0" i="0" u="none" strike="noStrike" kern="0" cap="none" spc="0" normalizeH="0" noProof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を見る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BEF3013-858C-4FFF-B19A-1F10A879C4E8}"/>
              </a:ext>
            </a:extLst>
          </p:cNvPr>
          <p:cNvSpPr txBox="1"/>
          <p:nvPr userDrawn="1"/>
        </p:nvSpPr>
        <p:spPr>
          <a:xfrm>
            <a:off x="177800" y="6435060"/>
            <a:ext cx="11865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n-US" altLang="ja-JP" sz="1000" noProof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Neal Creative </a:t>
            </a:r>
            <a:r>
              <a:rPr lang="en-US" altLang="ja-JP" sz="1000" baseline="30000" noProof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©</a:t>
            </a:r>
            <a:endParaRPr lang="ja-JP" altLang="en-US" sz="1000" baseline="30000" noProof="0">
              <a:solidFill>
                <a:schemeClr val="bg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153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AE1514C-5E56-4738-A1FF-4B1CFD2A3E36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sp>
        <p:nvSpPr>
          <p:cNvPr id="5" name="長方形 4"/>
          <p:cNvSpPr/>
          <p:nvPr userDrawn="1"/>
        </p:nvSpPr>
        <p:spPr>
          <a:xfrm>
            <a:off x="0" y="0"/>
            <a:ext cx="12192000" cy="1148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74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 - トップ バー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長方形 2"/>
          <p:cNvSpPr/>
          <p:nvPr userDrawn="1"/>
        </p:nvSpPr>
        <p:spPr>
          <a:xfrm>
            <a:off x="0" y="0"/>
            <a:ext cx="12192000" cy="122548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hlinkClick r:id="rId2"/>
          </p:cNvPr>
          <p:cNvSpPr txBox="1"/>
          <p:nvPr userDrawn="1"/>
        </p:nvSpPr>
        <p:spPr>
          <a:xfrm>
            <a:off x="9524236" y="6316156"/>
            <a:ext cx="2426464" cy="367873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en-US" altLang="ja-JP" sz="1100" noProof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Neal Creative  | </a:t>
            </a:r>
            <a:r>
              <a:rPr lang="ja-JP" altLang="en-US" sz="1100" b="1" noProof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詳細情報</a:t>
            </a:r>
            <a:r>
              <a:rPr lang="ja-JP" altLang="en-US" sz="1100" noProof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を見る</a:t>
            </a:r>
            <a:endParaRPr lang="ja-JP" altLang="en-US" sz="1100" b="1" noProof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34A05A-4AD6-4BC6-B6EA-314331190DB2}"/>
              </a:ext>
            </a:extLst>
          </p:cNvPr>
          <p:cNvSpPr txBox="1"/>
          <p:nvPr userDrawn="1"/>
        </p:nvSpPr>
        <p:spPr>
          <a:xfrm>
            <a:off x="177800" y="6435060"/>
            <a:ext cx="11865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n-US" altLang="ja-JP" sz="1000" noProof="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Neal Creative </a:t>
            </a:r>
            <a:r>
              <a:rPr lang="en-US" altLang="ja-JP" sz="1000" baseline="30000" noProof="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©</a:t>
            </a:r>
          </a:p>
        </p:txBody>
      </p:sp>
    </p:spTree>
    <p:extLst>
      <p:ext uri="{BB962C8B-B14F-4D97-AF65-F5344CB8AC3E}">
        <p14:creationId xmlns:p14="http://schemas.microsoft.com/office/powerpoint/2010/main" val="322627904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 userDrawn="1"/>
        </p:nvSpPr>
        <p:spPr>
          <a:xfrm>
            <a:off x="0" y="0"/>
            <a:ext cx="12192000" cy="1050758"/>
          </a:xfrm>
          <a:prstGeom prst="rect">
            <a:avLst/>
          </a:prstGeom>
        </p:spPr>
        <p:txBody>
          <a:bodyPr vert="horz" lIns="457200" tIns="45720" rIns="457200" bIns="45720" rtlCol="0" anchor="ctr">
            <a:noAutofit/>
          </a:bodyPr>
          <a:lstStyle/>
          <a:p>
            <a:pPr lvl="0" algn="ctr" rtl="0">
              <a:lnSpc>
                <a:spcPct val="90000"/>
              </a:lnSpc>
              <a:spcBef>
                <a:spcPct val="0"/>
              </a:spcBef>
              <a:buNone/>
              <a:tabLst>
                <a:tab pos="10579100" algn="l"/>
              </a:tabLst>
            </a:pPr>
            <a:endParaRPr lang="ja-JP" altLang="en-US" sz="3400" b="0" i="0" spc="160" baseline="0" noProof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Meiryo UI" panose="020B0604030504040204" pitchFamily="50" charset="-128"/>
              <a:ea typeface="Meiryo UI" panose="020B0604030504040204" pitchFamily="50" charset="-128"/>
              <a:cs typeface="Segoe UI Semibold" panose="020B0702040204020203" pitchFamily="34" charset="0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50758"/>
          </a:xfrm>
          <a:prstGeom prst="rect">
            <a:avLst/>
          </a:prstGeom>
        </p:spPr>
        <p:txBody>
          <a:bodyPr vert="horz" lIns="457200" tIns="45720" rIns="457200" bIns="45720" rtlCol="0" anchor="ctr">
            <a:noAutofit/>
          </a:bodyPr>
          <a:lstStyle/>
          <a:p>
            <a:pPr lv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10579100" algn="l"/>
              </a:tabLst>
            </a:pPr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0" y="1275347"/>
            <a:ext cx="12192000" cy="1949765"/>
          </a:xfrm>
          <a:prstGeom prst="rect">
            <a:avLst/>
          </a:prstGeom>
        </p:spPr>
        <p:txBody>
          <a:bodyPr vert="horz" lIns="457200" tIns="45720" rIns="457200" bIns="45720" rtlCol="0">
            <a:sp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88115" y="63161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AE1514C-5E56-4738-A1FF-4B1CFD2A3E36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179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6" r:id="rId3"/>
    <p:sldLayoutId id="2147483679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tabLst>
          <a:tab pos="10579100" algn="l"/>
        </a:tabLst>
        <a:defRPr kumimoji="1" lang="en-US" sz="3400" b="1" i="0" kern="1200" spc="160" baseline="0" dirty="0">
          <a:gradFill>
            <a:gsLst>
              <a:gs pos="0">
                <a:schemeClr val="tx2"/>
              </a:gs>
              <a:gs pos="100000">
                <a:schemeClr val="tx2"/>
              </a:gs>
            </a:gsLst>
            <a:lin ang="5400000" scaled="1"/>
          </a:gradFill>
          <a:latin typeface="Meiryo UI" panose="020B0604030504040204" pitchFamily="50" charset="-128"/>
          <a:ea typeface="Meiryo UI" panose="020B0604030504040204" pitchFamily="50" charset="-128"/>
          <a:cs typeface="Segoe UI Semibold" panose="020B0702040204020203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>
          <a:solidFill>
            <a:schemeClr val="tx1">
              <a:lumMod val="85000"/>
              <a:lumOff val="1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0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0" indent="0" algn="ctr" defTabSz="914400" rtl="0" eaLnBrk="1" latinLnBrk="0" hangingPunct="1">
        <a:lnSpc>
          <a:spcPct val="9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kumimoji="1" sz="2000" b="1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1600" kern="1200">
          <a:solidFill>
            <a:schemeClr val="tx1">
              <a:lumMod val="85000"/>
              <a:lumOff val="1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0" indent="0" algn="ctr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None/>
        <a:defRPr kumimoji="1" sz="1400" kern="1200">
          <a:solidFill>
            <a:schemeClr val="tx1">
              <a:lumMod val="85000"/>
              <a:lumOff val="1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D59475-CD66-4751-83EF-FEC02A44E31A}"/>
              </a:ext>
            </a:extLst>
          </p:cNvPr>
          <p:cNvSpPr txBox="1"/>
          <p:nvPr/>
        </p:nvSpPr>
        <p:spPr>
          <a:xfrm>
            <a:off x="1818007" y="519536"/>
            <a:ext cx="10836971" cy="52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b="1" spc="-2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勝てるプレゼン資料　岡元智美 様</a:t>
            </a:r>
            <a:endParaRPr lang="ja-JP" altLang="en-US" sz="3200" b="1" i="0" u="none" strike="noStrike" kern="1200" cap="none" spc="-20" normalizeH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 40" descr="重ねて表示された図形">
            <a:extLst>
              <a:ext uri="{FF2B5EF4-FFF2-40B4-BE49-F238E27FC236}">
                <a16:creationId xmlns:a16="http://schemas.microsoft.com/office/drawing/2014/main" id="{001C7E4D-2480-4696-A174-F1C70D084AA6}"/>
              </a:ext>
            </a:extLst>
          </p:cNvPr>
          <p:cNvGrpSpPr/>
          <p:nvPr/>
        </p:nvGrpSpPr>
        <p:grpSpPr>
          <a:xfrm>
            <a:off x="10484403" y="1323639"/>
            <a:ext cx="1591667" cy="477677"/>
            <a:chOff x="9191757" y="2765372"/>
            <a:chExt cx="1592049" cy="477677"/>
          </a:xfrm>
        </p:grpSpPr>
        <p:sp>
          <p:nvSpPr>
            <p:cNvPr id="36" name="長方形 35">
              <a:extLst>
                <a:ext uri="{FF2B5EF4-FFF2-40B4-BE49-F238E27FC236}">
                  <a16:creationId xmlns:a16="http://schemas.microsoft.com/office/drawing/2014/main" id="{CBF65B2F-436B-461B-AD88-E58C7335CE79}"/>
                </a:ext>
              </a:extLst>
            </p:cNvPr>
            <p:cNvSpPr/>
            <p:nvPr/>
          </p:nvSpPr>
          <p:spPr>
            <a:xfrm>
              <a:off x="9191757" y="2765372"/>
              <a:ext cx="364601" cy="387189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>
              <a:noFill/>
            </a:ln>
            <a:effectLst/>
          </p:spPr>
          <p:txBody>
            <a:bodyPr lIns="0" tIns="0" rIns="0" bIns="0" rtlCol="0"/>
            <a:lstStyle/>
            <a:p>
              <a:pPr defTabSz="932597" rtl="0">
                <a:defRPr/>
              </a:pPr>
              <a:endParaRPr lang="ja-JP" altLang="en-US" sz="1836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フリーフォーム:図形 39">
              <a:extLst>
                <a:ext uri="{FF2B5EF4-FFF2-40B4-BE49-F238E27FC236}">
                  <a16:creationId xmlns:a16="http://schemas.microsoft.com/office/drawing/2014/main" id="{CE6641E9-A326-4BBA-9614-C7DAD3D88A1F}"/>
                </a:ext>
              </a:extLst>
            </p:cNvPr>
            <p:cNvSpPr/>
            <p:nvPr/>
          </p:nvSpPr>
          <p:spPr>
            <a:xfrm>
              <a:off x="9492746" y="2855860"/>
              <a:ext cx="1291060" cy="387189"/>
            </a:xfrm>
            <a:custGeom>
              <a:avLst/>
              <a:gdLst>
                <a:gd name="connsiteX0" fmla="*/ 0 w 1291060"/>
                <a:gd name="connsiteY0" fmla="*/ 0 h 387189"/>
                <a:gd name="connsiteX1" fmla="*/ 1291060 w 1291060"/>
                <a:gd name="connsiteY1" fmla="*/ 0 h 387189"/>
                <a:gd name="connsiteX2" fmla="*/ 1291060 w 1291060"/>
                <a:gd name="connsiteY2" fmla="*/ 146768 h 387189"/>
                <a:gd name="connsiteX3" fmla="*/ 1149960 w 1291060"/>
                <a:gd name="connsiteY3" fmla="*/ 387189 h 387189"/>
                <a:gd name="connsiteX4" fmla="*/ 0 w 1291060"/>
                <a:gd name="connsiteY4" fmla="*/ 387189 h 387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1060" h="387189">
                  <a:moveTo>
                    <a:pt x="0" y="0"/>
                  </a:moveTo>
                  <a:lnTo>
                    <a:pt x="1291060" y="0"/>
                  </a:lnTo>
                  <a:lnTo>
                    <a:pt x="1291060" y="146768"/>
                  </a:lnTo>
                  <a:lnTo>
                    <a:pt x="1149960" y="387189"/>
                  </a:lnTo>
                  <a:lnTo>
                    <a:pt x="0" y="38718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square" lIns="0" tIns="0" rIns="0" bIns="0" rtlCol="0">
              <a:noAutofit/>
            </a:bodyPr>
            <a:lstStyle/>
            <a:p>
              <a:pPr defTabSz="932597" rtl="0">
                <a:defRPr/>
              </a:pPr>
              <a:endParaRPr lang="ja-JP" altLang="en-US" sz="1836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8" name="オートシェイプ 4">
              <a:extLst>
                <a:ext uri="{FF2B5EF4-FFF2-40B4-BE49-F238E27FC236}">
                  <a16:creationId xmlns:a16="http://schemas.microsoft.com/office/drawing/2014/main" id="{364C5B5F-AB25-479A-AE85-4C88342D74A7}"/>
                </a:ext>
              </a:extLst>
            </p:cNvPr>
            <p:cNvSpPr>
              <a:spLocks/>
            </p:cNvSpPr>
            <p:nvPr/>
          </p:nvSpPr>
          <p:spPr bwMode="auto">
            <a:xfrm rot="21300000" flipV="1">
              <a:off x="9495043" y="2767400"/>
              <a:ext cx="65281" cy="93389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21600" y="0"/>
                  </a:moveTo>
                  <a:lnTo>
                    <a:pt x="0" y="3195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  <a:moveTo>
                    <a:pt x="21600" y="0"/>
                  </a:moveTo>
                </a:path>
              </a:pathLst>
            </a:custGeom>
            <a:solidFill>
              <a:schemeClr val="tx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rtlCol="0"/>
            <a:lstStyle/>
            <a:p>
              <a:pPr defTabSz="932597" rtl="0">
                <a:defRPr/>
              </a:pPr>
              <a:endParaRPr lang="ja-JP" altLang="en-US" sz="1836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4" name="パーセントによるグラフ" descr="円グラフ">
            <a:extLst>
              <a:ext uri="{FF2B5EF4-FFF2-40B4-BE49-F238E27FC236}">
                <a16:creationId xmlns:a16="http://schemas.microsoft.com/office/drawing/2014/main" id="{9780A2C7-0A66-4DA4-AD1C-F8A77646ECFB}"/>
              </a:ext>
            </a:extLst>
          </p:cNvPr>
          <p:cNvGrpSpPr/>
          <p:nvPr/>
        </p:nvGrpSpPr>
        <p:grpSpPr>
          <a:xfrm>
            <a:off x="10796478" y="3986933"/>
            <a:ext cx="1138132" cy="1138169"/>
            <a:chOff x="4547093" y="1223945"/>
            <a:chExt cx="1645920" cy="1645973"/>
          </a:xfrm>
        </p:grpSpPr>
        <p:sp>
          <p:nvSpPr>
            <p:cNvPr id="25" name="外側の楕円">
              <a:extLst>
                <a:ext uri="{FF2B5EF4-FFF2-40B4-BE49-F238E27FC236}">
                  <a16:creationId xmlns:a16="http://schemas.microsoft.com/office/drawing/2014/main" id="{8710F625-CF8B-477E-A77C-3916E40CD1E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46290" y="1323168"/>
              <a:ext cx="1447527" cy="1447527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1" i="0" u="none" strike="noStrike" kern="0" cap="none" spc="0" normalizeH="0" baseline="0" dirty="0">
                <a:ln>
                  <a:noFill/>
                </a:ln>
                <a:solidFill>
                  <a:srgbClr val="76B14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aphicFrame>
          <p:nvGraphicFramePr>
            <p:cNvPr id="26" name="Excel グラフ">
              <a:extLst>
                <a:ext uri="{FF2B5EF4-FFF2-40B4-BE49-F238E27FC236}">
                  <a16:creationId xmlns:a16="http://schemas.microsoft.com/office/drawing/2014/main" id="{6CD169BA-DBC3-4CA5-AA7E-68346B98D5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2432804"/>
                </p:ext>
              </p:extLst>
            </p:nvPr>
          </p:nvGraphicFramePr>
          <p:xfrm>
            <a:off x="4547093" y="1223945"/>
            <a:ext cx="1645920" cy="164597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7" name="ドット">
              <a:extLst>
                <a:ext uri="{FF2B5EF4-FFF2-40B4-BE49-F238E27FC236}">
                  <a16:creationId xmlns:a16="http://schemas.microsoft.com/office/drawing/2014/main" id="{78007A57-6BCC-49F5-B8C6-2EF653E2C5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83558" y="1460436"/>
              <a:ext cx="1172990" cy="1172990"/>
            </a:xfrm>
            <a:prstGeom prst="ellipse">
              <a:avLst/>
            </a:prstGeom>
            <a:noFill/>
            <a:ln w="28575" cap="rnd" cmpd="sng" algn="ctr">
              <a:solidFill>
                <a:schemeClr val="tx1">
                  <a:alpha val="68000"/>
                </a:schemeClr>
              </a:solidFill>
              <a:prstDash val="sysDot"/>
            </a:ln>
            <a:effectLst/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200" b="0" i="0" u="none" strike="noStrike" kern="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aphicFrame>
        <p:nvGraphicFramePr>
          <p:cNvPr id="29" name="グラフ 28" descr="折れ線グラフ">
            <a:extLst>
              <a:ext uri="{FF2B5EF4-FFF2-40B4-BE49-F238E27FC236}">
                <a16:creationId xmlns:a16="http://schemas.microsoft.com/office/drawing/2014/main" id="{63804109-C9E0-4E1E-8F26-B4B015742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74301"/>
              </p:ext>
            </p:extLst>
          </p:nvPr>
        </p:nvGraphicFramePr>
        <p:xfrm>
          <a:off x="8595751" y="1758010"/>
          <a:ext cx="3338859" cy="328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フリーフォーム(F) 127" descr="コンピューター モニターのアウトライン">
            <a:extLst>
              <a:ext uri="{FF2B5EF4-FFF2-40B4-BE49-F238E27FC236}">
                <a16:creationId xmlns:a16="http://schemas.microsoft.com/office/drawing/2014/main" id="{D9D370F5-DAB2-4387-B86E-127EE7668D3B}"/>
              </a:ext>
            </a:extLst>
          </p:cNvPr>
          <p:cNvSpPr>
            <a:spLocks noChangeAspect="1"/>
          </p:cNvSpPr>
          <p:nvPr/>
        </p:nvSpPr>
        <p:spPr bwMode="black">
          <a:xfrm>
            <a:off x="8586257" y="3031398"/>
            <a:ext cx="2326273" cy="1830769"/>
          </a:xfrm>
          <a:custGeom>
            <a:avLst/>
            <a:gdLst>
              <a:gd name="connsiteX0" fmla="*/ 427036 w 1971675"/>
              <a:gd name="connsiteY0" fmla="*/ 1374775 h 1409700"/>
              <a:gd name="connsiteX1" fmla="*/ 1544636 w 1971675"/>
              <a:gd name="connsiteY1" fmla="*/ 1374775 h 1409700"/>
              <a:gd name="connsiteX2" fmla="*/ 1544636 w 1971675"/>
              <a:gd name="connsiteY2" fmla="*/ 1409700 h 1409700"/>
              <a:gd name="connsiteX3" fmla="*/ 427036 w 1971675"/>
              <a:gd name="connsiteY3" fmla="*/ 1409700 h 1409700"/>
              <a:gd name="connsiteX4" fmla="*/ 104775 w 1971675"/>
              <a:gd name="connsiteY4" fmla="*/ 104775 h 1409700"/>
              <a:gd name="connsiteX5" fmla="*/ 104775 w 1971675"/>
              <a:gd name="connsiteY5" fmla="*/ 1028700 h 1409700"/>
              <a:gd name="connsiteX6" fmla="*/ 761999 w 1971675"/>
              <a:gd name="connsiteY6" fmla="*/ 1028700 h 1409700"/>
              <a:gd name="connsiteX7" fmla="*/ 1198562 w 1971675"/>
              <a:gd name="connsiteY7" fmla="*/ 1028700 h 1409700"/>
              <a:gd name="connsiteX8" fmla="*/ 1879600 w 1971675"/>
              <a:gd name="connsiteY8" fmla="*/ 1028700 h 1409700"/>
              <a:gd name="connsiteX9" fmla="*/ 1879600 w 1971675"/>
              <a:gd name="connsiteY9" fmla="*/ 104775 h 1409700"/>
              <a:gd name="connsiteX10" fmla="*/ 985837 w 1971675"/>
              <a:gd name="connsiteY10" fmla="*/ 23812 h 1409700"/>
              <a:gd name="connsiteX11" fmla="*/ 957262 w 1971675"/>
              <a:gd name="connsiteY11" fmla="*/ 46831 h 1409700"/>
              <a:gd name="connsiteX12" fmla="*/ 985837 w 1971675"/>
              <a:gd name="connsiteY12" fmla="*/ 69850 h 1409700"/>
              <a:gd name="connsiteX13" fmla="*/ 1014412 w 1971675"/>
              <a:gd name="connsiteY13" fmla="*/ 46831 h 1409700"/>
              <a:gd name="connsiteX14" fmla="*/ 985837 w 1971675"/>
              <a:gd name="connsiteY14" fmla="*/ 23812 h 1409700"/>
              <a:gd name="connsiteX15" fmla="*/ 103772 w 1971675"/>
              <a:gd name="connsiteY15" fmla="*/ 0 h 1409700"/>
              <a:gd name="connsiteX16" fmla="*/ 1856372 w 1971675"/>
              <a:gd name="connsiteY16" fmla="*/ 0 h 1409700"/>
              <a:gd name="connsiteX17" fmla="*/ 1971675 w 1971675"/>
              <a:gd name="connsiteY17" fmla="*/ 103909 h 1409700"/>
              <a:gd name="connsiteX18" fmla="*/ 1971675 w 1971675"/>
              <a:gd name="connsiteY18" fmla="*/ 1027546 h 1409700"/>
              <a:gd name="connsiteX19" fmla="*/ 1856372 w 1971675"/>
              <a:gd name="connsiteY19" fmla="*/ 1143000 h 1409700"/>
              <a:gd name="connsiteX20" fmla="*/ 1277877 w 1971675"/>
              <a:gd name="connsiteY20" fmla="*/ 1143000 h 1409700"/>
              <a:gd name="connsiteX21" fmla="*/ 1198562 w 1971675"/>
              <a:gd name="connsiteY21" fmla="*/ 1143000 h 1409700"/>
              <a:gd name="connsiteX22" fmla="*/ 1198562 w 1971675"/>
              <a:gd name="connsiteY22" fmla="*/ 1212850 h 1409700"/>
              <a:gd name="connsiteX23" fmla="*/ 1198562 w 1971675"/>
              <a:gd name="connsiteY23" fmla="*/ 1258887 h 1409700"/>
              <a:gd name="connsiteX24" fmla="*/ 1452561 w 1971675"/>
              <a:gd name="connsiteY24" fmla="*/ 1258887 h 1409700"/>
              <a:gd name="connsiteX25" fmla="*/ 1544636 w 1971675"/>
              <a:gd name="connsiteY25" fmla="*/ 1374774 h 1409700"/>
              <a:gd name="connsiteX26" fmla="*/ 427036 w 1971675"/>
              <a:gd name="connsiteY26" fmla="*/ 1374774 h 1409700"/>
              <a:gd name="connsiteX27" fmla="*/ 519111 w 1971675"/>
              <a:gd name="connsiteY27" fmla="*/ 1258887 h 1409700"/>
              <a:gd name="connsiteX28" fmla="*/ 761999 w 1971675"/>
              <a:gd name="connsiteY28" fmla="*/ 1258887 h 1409700"/>
              <a:gd name="connsiteX29" fmla="*/ 761999 w 1971675"/>
              <a:gd name="connsiteY29" fmla="*/ 1212850 h 1409700"/>
              <a:gd name="connsiteX30" fmla="*/ 761999 w 1971675"/>
              <a:gd name="connsiteY30" fmla="*/ 1143000 h 1409700"/>
              <a:gd name="connsiteX31" fmla="*/ 673281 w 1971675"/>
              <a:gd name="connsiteY31" fmla="*/ 1143000 h 1409700"/>
              <a:gd name="connsiteX32" fmla="*/ 103772 w 1971675"/>
              <a:gd name="connsiteY32" fmla="*/ 1143000 h 1409700"/>
              <a:gd name="connsiteX33" fmla="*/ 0 w 1971675"/>
              <a:gd name="connsiteY33" fmla="*/ 1027546 h 1409700"/>
              <a:gd name="connsiteX34" fmla="*/ 0 w 1971675"/>
              <a:gd name="connsiteY34" fmla="*/ 103909 h 1409700"/>
              <a:gd name="connsiteX35" fmla="*/ 103772 w 1971675"/>
              <a:gd name="connsiteY35" fmla="*/ 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971675" h="1409700">
                <a:moveTo>
                  <a:pt x="427036" y="1374775"/>
                </a:moveTo>
                <a:lnTo>
                  <a:pt x="1544636" y="1374775"/>
                </a:lnTo>
                <a:lnTo>
                  <a:pt x="1544636" y="1409700"/>
                </a:lnTo>
                <a:lnTo>
                  <a:pt x="427036" y="1409700"/>
                </a:lnTo>
                <a:close/>
                <a:moveTo>
                  <a:pt x="104775" y="104775"/>
                </a:moveTo>
                <a:lnTo>
                  <a:pt x="104775" y="1028700"/>
                </a:lnTo>
                <a:lnTo>
                  <a:pt x="761999" y="1028700"/>
                </a:lnTo>
                <a:lnTo>
                  <a:pt x="1198562" y="1028700"/>
                </a:lnTo>
                <a:lnTo>
                  <a:pt x="1879600" y="1028700"/>
                </a:lnTo>
                <a:lnTo>
                  <a:pt x="1879600" y="104775"/>
                </a:lnTo>
                <a:close/>
                <a:moveTo>
                  <a:pt x="985837" y="23812"/>
                </a:moveTo>
                <a:cubicBezTo>
                  <a:pt x="970055" y="23812"/>
                  <a:pt x="957262" y="34118"/>
                  <a:pt x="957262" y="46831"/>
                </a:cubicBezTo>
                <a:cubicBezTo>
                  <a:pt x="957262" y="59544"/>
                  <a:pt x="970055" y="69850"/>
                  <a:pt x="985837" y="69850"/>
                </a:cubicBezTo>
                <a:cubicBezTo>
                  <a:pt x="1001619" y="69850"/>
                  <a:pt x="1014412" y="59544"/>
                  <a:pt x="1014412" y="46831"/>
                </a:cubicBezTo>
                <a:cubicBezTo>
                  <a:pt x="1014412" y="34118"/>
                  <a:pt x="1001619" y="23812"/>
                  <a:pt x="985837" y="23812"/>
                </a:cubicBezTo>
                <a:close/>
                <a:moveTo>
                  <a:pt x="103772" y="0"/>
                </a:moveTo>
                <a:cubicBezTo>
                  <a:pt x="1856372" y="0"/>
                  <a:pt x="1856372" y="0"/>
                  <a:pt x="1856372" y="0"/>
                </a:cubicBezTo>
                <a:cubicBezTo>
                  <a:pt x="1925554" y="0"/>
                  <a:pt x="1971675" y="46182"/>
                  <a:pt x="1971675" y="103909"/>
                </a:cubicBezTo>
                <a:lnTo>
                  <a:pt x="1971675" y="1027546"/>
                </a:lnTo>
                <a:cubicBezTo>
                  <a:pt x="1971675" y="1085273"/>
                  <a:pt x="1925554" y="1143000"/>
                  <a:pt x="1856372" y="1143000"/>
                </a:cubicBezTo>
                <a:cubicBezTo>
                  <a:pt x="1637297" y="1143000"/>
                  <a:pt x="1445606" y="1143000"/>
                  <a:pt x="1277877" y="1143000"/>
                </a:cubicBezTo>
                <a:lnTo>
                  <a:pt x="1198562" y="1143000"/>
                </a:lnTo>
                <a:lnTo>
                  <a:pt x="1198562" y="1212850"/>
                </a:lnTo>
                <a:lnTo>
                  <a:pt x="1198562" y="1258887"/>
                </a:lnTo>
                <a:lnTo>
                  <a:pt x="1452561" y="1258887"/>
                </a:lnTo>
                <a:lnTo>
                  <a:pt x="1544636" y="1374774"/>
                </a:lnTo>
                <a:lnTo>
                  <a:pt x="427036" y="1374774"/>
                </a:lnTo>
                <a:lnTo>
                  <a:pt x="519111" y="1258887"/>
                </a:lnTo>
                <a:lnTo>
                  <a:pt x="761999" y="1258887"/>
                </a:lnTo>
                <a:lnTo>
                  <a:pt x="761999" y="1212850"/>
                </a:lnTo>
                <a:lnTo>
                  <a:pt x="761999" y="1143000"/>
                </a:lnTo>
                <a:lnTo>
                  <a:pt x="673281" y="1143000"/>
                </a:lnTo>
                <a:cubicBezTo>
                  <a:pt x="103772" y="1143000"/>
                  <a:pt x="103772" y="1143000"/>
                  <a:pt x="103772" y="1143000"/>
                </a:cubicBezTo>
                <a:cubicBezTo>
                  <a:pt x="46121" y="1143000"/>
                  <a:pt x="0" y="1085273"/>
                  <a:pt x="0" y="1027546"/>
                </a:cubicBezTo>
                <a:cubicBezTo>
                  <a:pt x="0" y="103909"/>
                  <a:pt x="0" y="103909"/>
                  <a:pt x="0" y="103909"/>
                </a:cubicBezTo>
                <a:cubicBezTo>
                  <a:pt x="0" y="46182"/>
                  <a:pt x="46121" y="0"/>
                  <a:pt x="103772" y="0"/>
                </a:cubicBezTo>
                <a:close/>
              </a:path>
            </a:pathLst>
          </a:custGeom>
          <a:solidFill>
            <a:srgbClr val="D9D9D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24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Meiryo UI" panose="020B0604030504040204" pitchFamily="50" charset="-128"/>
              <a:ea typeface="Meiryo UI" panose="020B0604030504040204" pitchFamily="50" charset="-128"/>
              <a:cs typeface="Segoe UI" pitchFamily="34" charset="0"/>
            </a:endParaRPr>
          </a:p>
        </p:txBody>
      </p:sp>
      <p:pic>
        <p:nvPicPr>
          <p:cNvPr id="9" name="図 8" descr="ロゴ, 会社名&#10;&#10;中程度の精度で自動的に生成された説明">
            <a:extLst>
              <a:ext uri="{FF2B5EF4-FFF2-40B4-BE49-F238E27FC236}">
                <a16:creationId xmlns:a16="http://schemas.microsoft.com/office/drawing/2014/main" id="{2DEBBCD5-0E04-A4E2-6AEE-2BD153DAD1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0848916" y="1415944"/>
            <a:ext cx="1085693" cy="387748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D2CCD1-5D04-B330-2FC7-E413AE2A70C8}"/>
              </a:ext>
            </a:extLst>
          </p:cNvPr>
          <p:cNvSpPr txBox="1"/>
          <p:nvPr/>
        </p:nvSpPr>
        <p:spPr>
          <a:xfrm>
            <a:off x="780216" y="2196552"/>
            <a:ext cx="10990881" cy="4815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私は自分の仕事をプレゼンでうまく伝えることに悩んでいました。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そこで岡元さんの助けを借りて、その問題を見事に解決することができました。岡元さんは、私の伝えたい内容を的確に把握し、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複雑な情報を整理しながら、シンプルかつ効果的に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伝えられるプレゼン資料を作成してくれました。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特に、視覚的なデザインや構成にもこだわり、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聞き手に強い印象を残すような仕上がりでした。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おかげで、プレゼン自体が大成功し、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期待以上の成果を得ることができました。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岡元さんは、伝えたいメッセージを明確にし、効果的に届けるスキルを持つ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素晴らしいサポートをしてくれる方です。自身のプレゼンの質を向上させたい方に、心からお勧めします。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株式会社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Financial Intelligence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代表取締役　海沼 功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2400" b="1" i="0" u="none" strike="noStrike" kern="1200" cap="none" spc="-20" normalizeH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672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スマート グラフィックのサンプル集 Neal Creative">
  <a:themeElements>
    <a:clrScheme name="Neal Analytics 2">
      <a:dk1>
        <a:srgbClr val="000000"/>
      </a:dk1>
      <a:lt1>
        <a:srgbClr val="FFFFFF"/>
      </a:lt1>
      <a:dk2>
        <a:srgbClr val="0074AF"/>
      </a:dk2>
      <a:lt2>
        <a:srgbClr val="00B0F0"/>
      </a:lt2>
      <a:accent1>
        <a:srgbClr val="75D1FF"/>
      </a:accent1>
      <a:accent2>
        <a:srgbClr val="004568"/>
      </a:accent2>
      <a:accent3>
        <a:srgbClr val="92D050"/>
      </a:accent3>
      <a:accent4>
        <a:srgbClr val="FFC000"/>
      </a:accent4>
      <a:accent5>
        <a:srgbClr val="004568"/>
      </a:accent5>
      <a:accent6>
        <a:srgbClr val="0074AF"/>
      </a:accent6>
      <a:hlink>
        <a:srgbClr val="43C0FF"/>
      </a:hlink>
      <a:folHlink>
        <a:srgbClr val="75D1FF"/>
      </a:folHlink>
    </a:clrScheme>
    <a:fontScheme name="MICROSOFT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9272_TF55917490_Win32" id="{00C8FBF9-9ABB-4CE1-B962-E76AEFA18DEC}" vid="{3DE4D19C-702A-4064-BE10-FEE47E27C92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スマート グラフィックのサンプル集</Template>
  <TotalTime>83</TotalTime>
  <Words>193</Words>
  <Application>Microsoft Office PowerPoint</Application>
  <PresentationFormat>ワイド画面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メイリオ</vt:lpstr>
      <vt:lpstr>Arial</vt:lpstr>
      <vt:lpstr>1_スマート グラフィックのサンプル集 Neal Creative</vt:lpstr>
      <vt:lpstr>PowerPoint プレゼンテーション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功 海沼</dc:creator>
  <cp:keywords/>
  <dc:description/>
  <cp:lastModifiedBy>功 海沼</cp:lastModifiedBy>
  <cp:revision>3</cp:revision>
  <dcterms:created xsi:type="dcterms:W3CDTF">2024-09-24T00:29:00Z</dcterms:created>
  <dcterms:modified xsi:type="dcterms:W3CDTF">2024-09-24T01:52:23Z</dcterms:modified>
  <cp:category/>
</cp:coreProperties>
</file>