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BIZ UDPゴシック" panose="020B0400000000000000" pitchFamily="50" charset="-128"/>
      <p:regular r:id="rId3"/>
      <p:bold r:id="rId4"/>
    </p:embeddedFont>
    <p:embeddedFont>
      <p:font typeface="ZEN角ゴシックNEW Bold" panose="020B0600070205080204" charset="-128"/>
      <p:regular r:id="rId5"/>
    </p:embeddedFont>
    <p:embeddedFont>
      <p:font typeface="Futura Bold" panose="020B060007020508020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ja-JP" altLang="en-US"/>
          </a:p>
        </p:txBody>
      </p:sp>
      <p:sp>
        <p:nvSpPr>
          <p:cNvPr id="3" name="AutoShape 3"/>
          <p:cNvSpPr/>
          <p:nvPr/>
        </p:nvSpPr>
        <p:spPr>
          <a:xfrm flipV="1">
            <a:off x="921286" y="1150736"/>
            <a:ext cx="0" cy="7962411"/>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4" name="AutoShape 4"/>
          <p:cNvSpPr/>
          <p:nvPr/>
        </p:nvSpPr>
        <p:spPr>
          <a:xfrm flipV="1">
            <a:off x="17356662" y="1150736"/>
            <a:ext cx="0" cy="7962411"/>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5" name="AutoShape 5"/>
          <p:cNvSpPr/>
          <p:nvPr/>
        </p:nvSpPr>
        <p:spPr>
          <a:xfrm flipH="1">
            <a:off x="1159474" y="912548"/>
            <a:ext cx="15958999" cy="0"/>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6" name="AutoShape 6"/>
          <p:cNvSpPr/>
          <p:nvPr/>
        </p:nvSpPr>
        <p:spPr>
          <a:xfrm flipH="1">
            <a:off x="1159474" y="9351336"/>
            <a:ext cx="15964025" cy="0"/>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7" name="AutoShape 7"/>
          <p:cNvSpPr/>
          <p:nvPr/>
        </p:nvSpPr>
        <p:spPr>
          <a:xfrm flipV="1">
            <a:off x="921286" y="272639"/>
            <a:ext cx="0" cy="401721"/>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8" name="AutoShape 8"/>
          <p:cNvSpPr/>
          <p:nvPr/>
        </p:nvSpPr>
        <p:spPr>
          <a:xfrm flipV="1">
            <a:off x="17356662" y="272639"/>
            <a:ext cx="0" cy="401721"/>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9" name="AutoShape 9"/>
          <p:cNvSpPr/>
          <p:nvPr/>
        </p:nvSpPr>
        <p:spPr>
          <a:xfrm flipV="1">
            <a:off x="921286" y="9589524"/>
            <a:ext cx="0" cy="411078"/>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10" name="AutoShape 10"/>
          <p:cNvSpPr/>
          <p:nvPr/>
        </p:nvSpPr>
        <p:spPr>
          <a:xfrm flipV="1">
            <a:off x="17356662" y="9589524"/>
            <a:ext cx="0" cy="411078"/>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11" name="AutoShape 11"/>
          <p:cNvSpPr/>
          <p:nvPr/>
        </p:nvSpPr>
        <p:spPr>
          <a:xfrm flipH="1">
            <a:off x="286571" y="912548"/>
            <a:ext cx="396527" cy="0"/>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12" name="AutoShape 12"/>
          <p:cNvSpPr/>
          <p:nvPr/>
        </p:nvSpPr>
        <p:spPr>
          <a:xfrm flipH="1">
            <a:off x="17594850" y="912548"/>
            <a:ext cx="406579" cy="0"/>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13" name="AutoShape 13"/>
          <p:cNvSpPr/>
          <p:nvPr/>
        </p:nvSpPr>
        <p:spPr>
          <a:xfrm flipH="1">
            <a:off x="286571" y="9351336"/>
            <a:ext cx="396527" cy="0"/>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14" name="AutoShape 14"/>
          <p:cNvSpPr/>
          <p:nvPr/>
        </p:nvSpPr>
        <p:spPr>
          <a:xfrm flipH="1">
            <a:off x="17599876" y="9351336"/>
            <a:ext cx="401553" cy="0"/>
          </a:xfrm>
          <a:prstGeom prst="line">
            <a:avLst/>
          </a:prstGeom>
          <a:ln w="19050" cap="flat">
            <a:solidFill>
              <a:srgbClr val="FFFFFF"/>
            </a:solidFill>
            <a:prstDash val="solid"/>
            <a:headEnd type="none" w="sm" len="sm"/>
            <a:tailEnd type="none" w="sm" len="sm"/>
          </a:ln>
        </p:spPr>
        <p:txBody>
          <a:bodyPr/>
          <a:lstStyle/>
          <a:p>
            <a:endParaRPr lang="ja-JP" altLang="en-US"/>
          </a:p>
        </p:txBody>
      </p:sp>
      <p:sp>
        <p:nvSpPr>
          <p:cNvPr id="15" name="TextBox 15"/>
          <p:cNvSpPr txBox="1"/>
          <p:nvPr/>
        </p:nvSpPr>
        <p:spPr>
          <a:xfrm>
            <a:off x="3363523" y="-92710"/>
            <a:ext cx="11550901" cy="1979295"/>
          </a:xfrm>
          <a:prstGeom prst="rect">
            <a:avLst/>
          </a:prstGeom>
        </p:spPr>
        <p:txBody>
          <a:bodyPr lIns="0" tIns="0" rIns="0" bIns="0" rtlCol="0" anchor="t">
            <a:spAutoFit/>
          </a:bodyPr>
          <a:lstStyle/>
          <a:p>
            <a:pPr algn="ctr">
              <a:lnSpc>
                <a:spcPts val="7980"/>
              </a:lnSpc>
            </a:pPr>
            <a:r>
              <a:rPr lang="en-US" sz="5700" b="1" spc="1202" dirty="0" err="1">
                <a:solidFill>
                  <a:schemeClr val="tx1">
                    <a:lumMod val="95000"/>
                    <a:lumOff val="5000"/>
                  </a:schemeClr>
                </a:solidFill>
                <a:latin typeface="BIZ UDPゴシック" panose="020B0400000000000000" pitchFamily="50" charset="-128"/>
                <a:ea typeface="BIZ UDPゴシック" panose="020B0400000000000000" pitchFamily="50" charset="-128"/>
                <a:cs typeface="ZEN角ゴシックNEW Bold"/>
                <a:sym typeface="ZEN角ゴシックNEW Bold"/>
              </a:rPr>
              <a:t>株式会社松和</a:t>
            </a:r>
            <a:r>
              <a:rPr lang="en-US" sz="5700" b="1" spc="1202" dirty="0">
                <a:solidFill>
                  <a:schemeClr val="tx1">
                    <a:lumMod val="95000"/>
                    <a:lumOff val="5000"/>
                  </a:schemeClr>
                </a:solidFill>
                <a:latin typeface="BIZ UDPゴシック" panose="020B0400000000000000" pitchFamily="50" charset="-128"/>
                <a:ea typeface="BIZ UDPゴシック" panose="020B0400000000000000" pitchFamily="50" charset="-128"/>
                <a:cs typeface="ZEN角ゴシックNEW Bold"/>
                <a:sym typeface="ZEN角ゴシックNEW Bold"/>
              </a:rPr>
              <a:t>　</a:t>
            </a:r>
            <a:r>
              <a:rPr lang="en-US" sz="5700" b="1" spc="1202" dirty="0" err="1">
                <a:solidFill>
                  <a:schemeClr val="tx1">
                    <a:lumMod val="95000"/>
                    <a:lumOff val="5000"/>
                  </a:schemeClr>
                </a:solidFill>
                <a:latin typeface="BIZ UDPゴシック" panose="020B0400000000000000" pitchFamily="50" charset="-128"/>
                <a:ea typeface="BIZ UDPゴシック" panose="020B0400000000000000" pitchFamily="50" charset="-128"/>
                <a:cs typeface="ZEN角ゴシックNEW Bold"/>
                <a:sym typeface="ZEN角ゴシックNEW Bold"/>
              </a:rPr>
              <a:t>松倉健治様</a:t>
            </a:r>
            <a:endParaRPr lang="en-US" sz="5700" b="1" spc="1202" dirty="0">
              <a:solidFill>
                <a:schemeClr val="tx1">
                  <a:lumMod val="95000"/>
                  <a:lumOff val="5000"/>
                </a:schemeClr>
              </a:solidFill>
              <a:latin typeface="BIZ UDPゴシック" panose="020B0400000000000000" pitchFamily="50" charset="-128"/>
              <a:ea typeface="BIZ UDPゴシック" panose="020B0400000000000000" pitchFamily="50" charset="-128"/>
              <a:cs typeface="ZEN角ゴシックNEW Bold"/>
              <a:sym typeface="ZEN角ゴシックNEW Bold"/>
            </a:endParaRPr>
          </a:p>
          <a:p>
            <a:pPr marL="0" lvl="0" indent="0" algn="ctr">
              <a:lnSpc>
                <a:spcPts val="7980"/>
              </a:lnSpc>
            </a:pPr>
            <a:endParaRPr lang="en-US" sz="5700" b="1" spc="1202" dirty="0">
              <a:solidFill>
                <a:srgbClr val="FFFFFF"/>
              </a:solidFill>
              <a:latin typeface="ZEN角ゴシックNEW Bold"/>
              <a:ea typeface="ZEN角ゴシックNEW Bold"/>
              <a:cs typeface="ZEN角ゴシックNEW Bold"/>
              <a:sym typeface="ZEN角ゴシックNEW Bold"/>
            </a:endParaRPr>
          </a:p>
        </p:txBody>
      </p:sp>
      <p:sp>
        <p:nvSpPr>
          <p:cNvPr id="16" name="TextBox 16"/>
          <p:cNvSpPr txBox="1"/>
          <p:nvPr/>
        </p:nvSpPr>
        <p:spPr>
          <a:xfrm>
            <a:off x="1185689" y="1458325"/>
            <a:ext cx="16170973" cy="7363682"/>
          </a:xfrm>
          <a:prstGeom prst="rect">
            <a:avLst/>
          </a:prstGeom>
        </p:spPr>
        <p:txBody>
          <a:bodyPr lIns="0" tIns="0" rIns="0" bIns="0" rtlCol="0" anchor="t">
            <a:spAutoFit/>
          </a:bodyPr>
          <a:lstStyle/>
          <a:p>
            <a:pPr algn="l">
              <a:lnSpc>
                <a:spcPts val="3954"/>
              </a:lnSpc>
            </a:pPr>
            <a:r>
              <a:rPr lang="en-US" sz="2471" b="1" spc="370" dirty="0">
                <a:solidFill>
                  <a:schemeClr val="tx1">
                    <a:lumMod val="95000"/>
                    <a:lumOff val="5000"/>
                  </a:schemeClr>
                </a:solidFill>
                <a:latin typeface="Futura Bold"/>
                <a:ea typeface="Futura Bold"/>
                <a:cs typeface="Futura Bold"/>
                <a:sym typeface="Futura Bold"/>
              </a:rPr>
              <a:t>私の事務所は南側一面が大きな窓ガラスに囲まれており、日当たりが良い反面、夏は暑く冬は寒いという課題がありました。特に窓に近い席ではエアコンの効きが悪く、快適な環境を維持することが難しい状態でした。</a:t>
            </a:r>
          </a:p>
          <a:p>
            <a:pPr algn="l">
              <a:lnSpc>
                <a:spcPts val="3954"/>
              </a:lnSpc>
            </a:pPr>
            <a:r>
              <a:rPr lang="en-US" sz="2471" b="1" spc="370" dirty="0" err="1">
                <a:solidFill>
                  <a:schemeClr val="tx1">
                    <a:lumMod val="95000"/>
                    <a:lumOff val="5000"/>
                  </a:schemeClr>
                </a:solidFill>
                <a:latin typeface="Futura Bold"/>
                <a:ea typeface="Futura Bold"/>
                <a:cs typeface="Futura Bold"/>
                <a:sym typeface="Futura Bold"/>
              </a:rPr>
              <a:t>この問題を解決するために、松倉様にご相談したところ</a:t>
            </a:r>
            <a:r>
              <a:rPr lang="en-US" sz="2471" b="1" spc="370" dirty="0">
                <a:solidFill>
                  <a:schemeClr val="tx1">
                    <a:lumMod val="95000"/>
                    <a:lumOff val="5000"/>
                  </a:schemeClr>
                </a:solidFill>
                <a:latin typeface="Futura Bold"/>
                <a:ea typeface="Futura Bold"/>
                <a:cs typeface="Futura Bold"/>
                <a:sym typeface="Futura Bold"/>
              </a:rPr>
              <a:t>、「エアロゲル入り断熱フィルム」を提案していただきました。このフィルムは、夏は紫外線をカットして室内を涼しく保ち、冬は断熱効果で暖かさを逃がさない高性能な製品です。加えて、飛散防止効果も兼ね備えているため、安全面でも優れており、大変魅力的な選択肢でした。</a:t>
            </a:r>
          </a:p>
          <a:p>
            <a:pPr algn="l">
              <a:lnSpc>
                <a:spcPts val="3623"/>
              </a:lnSpc>
            </a:pPr>
            <a:r>
              <a:rPr lang="en-US" sz="2264" b="1" spc="339" dirty="0">
                <a:solidFill>
                  <a:schemeClr val="tx1">
                    <a:lumMod val="95000"/>
                    <a:lumOff val="5000"/>
                  </a:schemeClr>
                </a:solidFill>
                <a:latin typeface="Futura Bold"/>
                <a:ea typeface="Futura Bold"/>
                <a:cs typeface="Futura Bold"/>
                <a:sym typeface="Futura Bold"/>
              </a:rPr>
              <a:t>当方は兵庫県、松倉様は千葉県と離れておりましたが、施工についても迅速に対応していただき、スムーズに工事日を設定することができました。施工後は、長引く暑さで悩まされていた夏の日差しが和らぎ、最近の冷え込みでも冷気が軽減されていることを実感しております。</a:t>
            </a:r>
          </a:p>
          <a:p>
            <a:pPr algn="l">
              <a:lnSpc>
                <a:spcPts val="3623"/>
              </a:lnSpc>
            </a:pPr>
            <a:r>
              <a:rPr lang="en-US" sz="2264" b="1" spc="339" dirty="0">
                <a:solidFill>
                  <a:schemeClr val="tx1">
                    <a:lumMod val="95000"/>
                    <a:lumOff val="5000"/>
                  </a:schemeClr>
                </a:solidFill>
                <a:latin typeface="Futura Bold"/>
                <a:ea typeface="Futura Bold"/>
                <a:cs typeface="Futura Bold"/>
                <a:sym typeface="Futura Bold"/>
              </a:rPr>
              <a:t>松倉様は、こちらの課題を的確に把握し、解決方法を丁寧に説明してくださるだけでなく、施工も非常に迅速かつ丁寧に行ってくださいました。おかげさまで、今では事務所内で快適な環境を維持できるようになり、大変満足しております。</a:t>
            </a:r>
          </a:p>
          <a:p>
            <a:pPr algn="l">
              <a:lnSpc>
                <a:spcPts val="3623"/>
              </a:lnSpc>
            </a:pPr>
            <a:r>
              <a:rPr lang="en-US" sz="2264" b="1" spc="339" dirty="0" err="1">
                <a:solidFill>
                  <a:schemeClr val="tx1">
                    <a:lumMod val="95000"/>
                    <a:lumOff val="5000"/>
                  </a:schemeClr>
                </a:solidFill>
                <a:latin typeface="Futura Bold"/>
                <a:ea typeface="Futura Bold"/>
                <a:cs typeface="Futura Bold"/>
                <a:sym typeface="Futura Bold"/>
              </a:rPr>
              <a:t>断熱フィルムの導入を検討されている方には、松倉様を自信を持ってお勧めいたします</a:t>
            </a:r>
            <a:r>
              <a:rPr lang="en-US" sz="2264" b="1" spc="339" dirty="0">
                <a:solidFill>
                  <a:schemeClr val="tx1">
                    <a:lumMod val="95000"/>
                    <a:lumOff val="5000"/>
                  </a:schemeClr>
                </a:solidFill>
                <a:latin typeface="Futura Bold"/>
                <a:ea typeface="Futura Bold"/>
                <a:cs typeface="Futura Bold"/>
                <a:sym typeface="Futura Bold"/>
              </a:rPr>
              <a:t>。</a:t>
            </a:r>
          </a:p>
          <a:p>
            <a:pPr algn="l">
              <a:lnSpc>
                <a:spcPts val="5112"/>
              </a:lnSpc>
            </a:pPr>
            <a:endParaRPr lang="en-US" sz="2264" b="1" spc="339" dirty="0">
              <a:solidFill>
                <a:srgbClr val="FFFFFF"/>
              </a:solidFill>
              <a:latin typeface="Futura Bold"/>
              <a:ea typeface="Futura Bold"/>
              <a:cs typeface="Futura Bold"/>
              <a:sym typeface="Futura Bold"/>
            </a:endParaRPr>
          </a:p>
        </p:txBody>
      </p:sp>
      <p:sp>
        <p:nvSpPr>
          <p:cNvPr id="17" name="テキスト ボックス 16">
            <a:extLst>
              <a:ext uri="{FF2B5EF4-FFF2-40B4-BE49-F238E27FC236}">
                <a16:creationId xmlns:a16="http://schemas.microsoft.com/office/drawing/2014/main" id="{4D65EF57-D944-B1D7-9B9D-7903FCDA669F}"/>
              </a:ext>
            </a:extLst>
          </p:cNvPr>
          <p:cNvSpPr txBox="1"/>
          <p:nvPr/>
        </p:nvSpPr>
        <p:spPr>
          <a:xfrm>
            <a:off x="8763000" y="9444047"/>
            <a:ext cx="10058400" cy="523220"/>
          </a:xfrm>
          <a:prstGeom prst="rect">
            <a:avLst/>
          </a:prstGeom>
          <a:noFill/>
        </p:spPr>
        <p:txBody>
          <a:bodyPr wrap="square" rtlCol="0">
            <a:spAutoFit/>
          </a:bodyPr>
          <a:lstStyle/>
          <a:p>
            <a:r>
              <a:rPr kumimoji="1" lang="ja-JP" altLang="en-US" sz="2800" b="1" dirty="0">
                <a:solidFill>
                  <a:schemeClr val="tx1">
                    <a:lumMod val="95000"/>
                    <a:lumOff val="5000"/>
                  </a:schemeClr>
                </a:solidFill>
                <a:latin typeface="BIZ UDPゴシック" panose="020B0400000000000000" pitchFamily="50" charset="-128"/>
                <a:ea typeface="BIZ UDPゴシック" panose="020B0400000000000000" pitchFamily="50" charset="-128"/>
              </a:rPr>
              <a:t>株式会社</a:t>
            </a:r>
            <a:r>
              <a:rPr kumimoji="1" lang="en-US" altLang="ja-JP" sz="2800" b="1" dirty="0">
                <a:solidFill>
                  <a:schemeClr val="tx1">
                    <a:lumMod val="95000"/>
                    <a:lumOff val="5000"/>
                  </a:schemeClr>
                </a:solidFill>
                <a:latin typeface="BIZ UDPゴシック" panose="020B0400000000000000" pitchFamily="50" charset="-128"/>
                <a:ea typeface="BIZ UDPゴシック" panose="020B0400000000000000" pitchFamily="50" charset="-128"/>
              </a:rPr>
              <a:t>Financial Intelligence</a:t>
            </a:r>
            <a:r>
              <a:rPr kumimoji="1" lang="ja-JP" altLang="en-US" sz="2800" b="1" dirty="0">
                <a:solidFill>
                  <a:schemeClr val="tx1">
                    <a:lumMod val="95000"/>
                    <a:lumOff val="5000"/>
                  </a:schemeClr>
                </a:solidFill>
                <a:latin typeface="BIZ UDPゴシック" panose="020B0400000000000000" pitchFamily="50" charset="-128"/>
                <a:ea typeface="BIZ UDPゴシック" panose="020B0400000000000000" pitchFamily="50" charset="-128"/>
              </a:rPr>
              <a:t>　海沼　功</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72</Words>
  <Application>Microsoft Office PowerPoint</Application>
  <PresentationFormat>ユーザー設定</PresentationFormat>
  <Paragraphs>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Arial</vt:lpstr>
      <vt:lpstr>BIZ UDPゴシック</vt:lpstr>
      <vt:lpstr>Futura Bold</vt:lpstr>
      <vt:lpstr>ZEN角ゴシックNEW Bold</vt:lpstr>
      <vt:lpstr>Calibri</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青緑と白　プロフェッショナル　空　プレゼンテーション</dc:title>
  <dc:creator>海沼功</dc:creator>
  <cp:lastModifiedBy>功 海沼</cp:lastModifiedBy>
  <cp:revision>2</cp:revision>
  <dcterms:created xsi:type="dcterms:W3CDTF">2006-08-16T00:00:00Z</dcterms:created>
  <dcterms:modified xsi:type="dcterms:W3CDTF">2024-11-26T01:36:19Z</dcterms:modified>
  <dc:identifier>DAGXiA3YWXw</dc:identifier>
</cp:coreProperties>
</file>