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4" autoAdjust="0"/>
    <p:restoredTop sz="94660"/>
  </p:normalViewPr>
  <p:slideViewPr>
    <p:cSldViewPr snapToGrid="0">
      <p:cViewPr varScale="1">
        <p:scale>
          <a:sx n="50" d="100"/>
          <a:sy n="50" d="100"/>
        </p:scale>
        <p:origin x="62" y="49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7903F34-F613-CBDD-2800-D80C63E4F4B8}"/>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884E0FC6-2C84-287E-EFDB-4475D417E9C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12E8E06-ED9F-9205-E4F1-D0BB1010147C}"/>
              </a:ext>
            </a:extLst>
          </p:cNvPr>
          <p:cNvSpPr>
            <a:spLocks noGrp="1"/>
          </p:cNvSpPr>
          <p:nvPr>
            <p:ph type="dt" sz="half" idx="10"/>
          </p:nvPr>
        </p:nvSpPr>
        <p:spPr/>
        <p:txBody>
          <a:bodyPr/>
          <a:lstStyle/>
          <a:p>
            <a:fld id="{D3A1ADE9-D779-4E5A-92FB-DB586867F7D6}" type="datetimeFigureOut">
              <a:rPr kumimoji="1" lang="ja-JP" altLang="en-US" smtClean="0"/>
              <a:t>2025/1/22</a:t>
            </a:fld>
            <a:endParaRPr kumimoji="1" lang="ja-JP" altLang="en-US"/>
          </a:p>
        </p:txBody>
      </p:sp>
      <p:sp>
        <p:nvSpPr>
          <p:cNvPr id="5" name="フッター プレースホルダー 4">
            <a:extLst>
              <a:ext uri="{FF2B5EF4-FFF2-40B4-BE49-F238E27FC236}">
                <a16:creationId xmlns:a16="http://schemas.microsoft.com/office/drawing/2014/main" id="{F3E858FC-10B5-99EF-337D-803767554B5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306505D-725B-A7D5-6AED-F0953893AA3E}"/>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38160615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937F64-CAA8-7489-DC12-1206928A460D}"/>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B21A355-B21F-DE7A-4822-95A040B1A355}"/>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D2F18BF-B323-AA8E-15AB-CB969E344CF3}"/>
              </a:ext>
            </a:extLst>
          </p:cNvPr>
          <p:cNvSpPr>
            <a:spLocks noGrp="1"/>
          </p:cNvSpPr>
          <p:nvPr>
            <p:ph type="dt" sz="half" idx="10"/>
          </p:nvPr>
        </p:nvSpPr>
        <p:spPr/>
        <p:txBody>
          <a:bodyPr/>
          <a:lstStyle/>
          <a:p>
            <a:fld id="{D3A1ADE9-D779-4E5A-92FB-DB586867F7D6}" type="datetimeFigureOut">
              <a:rPr kumimoji="1" lang="ja-JP" altLang="en-US" smtClean="0"/>
              <a:t>2025/1/22</a:t>
            </a:fld>
            <a:endParaRPr kumimoji="1" lang="ja-JP" altLang="en-US"/>
          </a:p>
        </p:txBody>
      </p:sp>
      <p:sp>
        <p:nvSpPr>
          <p:cNvPr id="5" name="フッター プレースホルダー 4">
            <a:extLst>
              <a:ext uri="{FF2B5EF4-FFF2-40B4-BE49-F238E27FC236}">
                <a16:creationId xmlns:a16="http://schemas.microsoft.com/office/drawing/2014/main" id="{15BF74C4-70CA-7E74-84B0-85AD5D2B890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34D8B8A-1DAD-2711-DED1-F980BEAA358B}"/>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3868696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155E519D-A496-0FD9-53C5-EDFE2A67F5C2}"/>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BEA926F-CE5F-3EE8-D374-B5ED483584E4}"/>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ECA2075-6A10-D459-A5CD-A94FCC49B24D}"/>
              </a:ext>
            </a:extLst>
          </p:cNvPr>
          <p:cNvSpPr>
            <a:spLocks noGrp="1"/>
          </p:cNvSpPr>
          <p:nvPr>
            <p:ph type="dt" sz="half" idx="10"/>
          </p:nvPr>
        </p:nvSpPr>
        <p:spPr/>
        <p:txBody>
          <a:bodyPr/>
          <a:lstStyle/>
          <a:p>
            <a:fld id="{D3A1ADE9-D779-4E5A-92FB-DB586867F7D6}" type="datetimeFigureOut">
              <a:rPr kumimoji="1" lang="ja-JP" altLang="en-US" smtClean="0"/>
              <a:t>2025/1/22</a:t>
            </a:fld>
            <a:endParaRPr kumimoji="1" lang="ja-JP" altLang="en-US"/>
          </a:p>
        </p:txBody>
      </p:sp>
      <p:sp>
        <p:nvSpPr>
          <p:cNvPr id="5" name="フッター プレースホルダー 4">
            <a:extLst>
              <a:ext uri="{FF2B5EF4-FFF2-40B4-BE49-F238E27FC236}">
                <a16:creationId xmlns:a16="http://schemas.microsoft.com/office/drawing/2014/main" id="{6C093E09-318F-7C65-B97C-F7A3D4637AE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8EC35D4-AB82-CC0A-0945-C4E5E68D1521}"/>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194410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45F5B4F-1E74-7B69-F7EB-C7096BB43151}"/>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8BE66DE-E866-9246-6A1C-22746083C16B}"/>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6C17B99-5E28-B6FB-11B7-872E267AC019}"/>
              </a:ext>
            </a:extLst>
          </p:cNvPr>
          <p:cNvSpPr>
            <a:spLocks noGrp="1"/>
          </p:cNvSpPr>
          <p:nvPr>
            <p:ph type="dt" sz="half" idx="10"/>
          </p:nvPr>
        </p:nvSpPr>
        <p:spPr/>
        <p:txBody>
          <a:bodyPr/>
          <a:lstStyle/>
          <a:p>
            <a:fld id="{D3A1ADE9-D779-4E5A-92FB-DB586867F7D6}" type="datetimeFigureOut">
              <a:rPr kumimoji="1" lang="ja-JP" altLang="en-US" smtClean="0"/>
              <a:t>2025/1/22</a:t>
            </a:fld>
            <a:endParaRPr kumimoji="1" lang="ja-JP" altLang="en-US"/>
          </a:p>
        </p:txBody>
      </p:sp>
      <p:sp>
        <p:nvSpPr>
          <p:cNvPr id="5" name="フッター プレースホルダー 4">
            <a:extLst>
              <a:ext uri="{FF2B5EF4-FFF2-40B4-BE49-F238E27FC236}">
                <a16:creationId xmlns:a16="http://schemas.microsoft.com/office/drawing/2014/main" id="{65CA45A1-82F7-99E3-F7CB-1F4C0A28F22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5E1BDBB-E01E-F8B5-3B84-0DAC583A5F91}"/>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581374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472DAB7-2819-C2C1-7242-A8CD3F6DFC6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F3DE0CB-3E48-519E-C236-9EBBD98B8A3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2B93A4D0-7042-C97C-BA95-786330CEDF70}"/>
              </a:ext>
            </a:extLst>
          </p:cNvPr>
          <p:cNvSpPr>
            <a:spLocks noGrp="1"/>
          </p:cNvSpPr>
          <p:nvPr>
            <p:ph type="dt" sz="half" idx="10"/>
          </p:nvPr>
        </p:nvSpPr>
        <p:spPr/>
        <p:txBody>
          <a:bodyPr/>
          <a:lstStyle/>
          <a:p>
            <a:fld id="{D3A1ADE9-D779-4E5A-92FB-DB586867F7D6}" type="datetimeFigureOut">
              <a:rPr kumimoji="1" lang="ja-JP" altLang="en-US" smtClean="0"/>
              <a:t>2025/1/22</a:t>
            </a:fld>
            <a:endParaRPr kumimoji="1" lang="ja-JP" altLang="en-US"/>
          </a:p>
        </p:txBody>
      </p:sp>
      <p:sp>
        <p:nvSpPr>
          <p:cNvPr id="5" name="フッター プレースホルダー 4">
            <a:extLst>
              <a:ext uri="{FF2B5EF4-FFF2-40B4-BE49-F238E27FC236}">
                <a16:creationId xmlns:a16="http://schemas.microsoft.com/office/drawing/2014/main" id="{20C45899-80E7-9347-42D5-EB9C427DF8D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7FA164A-3C43-F61A-0FFA-27A5CDF26865}"/>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10268706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D34EDEB-8AEB-671B-3C82-2E0C2A2F25A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6D181CF-1987-5CBA-5095-9E374CE121B5}"/>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2DAEB25C-5CAA-D145-B83F-C3023FEC9285}"/>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9D062F72-5031-EFEF-8F75-46ECDD377A65}"/>
              </a:ext>
            </a:extLst>
          </p:cNvPr>
          <p:cNvSpPr>
            <a:spLocks noGrp="1"/>
          </p:cNvSpPr>
          <p:nvPr>
            <p:ph type="dt" sz="half" idx="10"/>
          </p:nvPr>
        </p:nvSpPr>
        <p:spPr/>
        <p:txBody>
          <a:bodyPr/>
          <a:lstStyle/>
          <a:p>
            <a:fld id="{D3A1ADE9-D779-4E5A-92FB-DB586867F7D6}" type="datetimeFigureOut">
              <a:rPr kumimoji="1" lang="ja-JP" altLang="en-US" smtClean="0"/>
              <a:t>2025/1/22</a:t>
            </a:fld>
            <a:endParaRPr kumimoji="1" lang="ja-JP" altLang="en-US"/>
          </a:p>
        </p:txBody>
      </p:sp>
      <p:sp>
        <p:nvSpPr>
          <p:cNvPr id="6" name="フッター プレースホルダー 5">
            <a:extLst>
              <a:ext uri="{FF2B5EF4-FFF2-40B4-BE49-F238E27FC236}">
                <a16:creationId xmlns:a16="http://schemas.microsoft.com/office/drawing/2014/main" id="{B576DEE2-C8AD-3732-3047-5C8BE1F353A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0BFDDE4-C85E-0DD4-56E2-550907DCC87A}"/>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38155967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D2D422C-0FB2-F795-A2A8-9F23E3181A75}"/>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4360392-532B-46FA-4C86-48F960F9F6D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E7CFE22-3630-13C4-4ECD-3FF93E28153A}"/>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C95D87AB-8E72-F58E-460B-FCC7375724D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2856F4B8-EF99-3C4E-A502-516841A6D508}"/>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54179804-060C-5280-3975-12B5EF25FC7C}"/>
              </a:ext>
            </a:extLst>
          </p:cNvPr>
          <p:cNvSpPr>
            <a:spLocks noGrp="1"/>
          </p:cNvSpPr>
          <p:nvPr>
            <p:ph type="dt" sz="half" idx="10"/>
          </p:nvPr>
        </p:nvSpPr>
        <p:spPr/>
        <p:txBody>
          <a:bodyPr/>
          <a:lstStyle/>
          <a:p>
            <a:fld id="{D3A1ADE9-D779-4E5A-92FB-DB586867F7D6}" type="datetimeFigureOut">
              <a:rPr kumimoji="1" lang="ja-JP" altLang="en-US" smtClean="0"/>
              <a:t>2025/1/22</a:t>
            </a:fld>
            <a:endParaRPr kumimoji="1" lang="ja-JP" altLang="en-US"/>
          </a:p>
        </p:txBody>
      </p:sp>
      <p:sp>
        <p:nvSpPr>
          <p:cNvPr id="8" name="フッター プレースホルダー 7">
            <a:extLst>
              <a:ext uri="{FF2B5EF4-FFF2-40B4-BE49-F238E27FC236}">
                <a16:creationId xmlns:a16="http://schemas.microsoft.com/office/drawing/2014/main" id="{75F2FB65-8E1A-D0A1-75BA-19B98841C11B}"/>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87A307EF-D846-117A-CB47-3EE32ED385C6}"/>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3958462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E02701D-2690-B827-5298-4D27292F71E1}"/>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595B9F78-78AB-DE04-C680-E220C0BEFD82}"/>
              </a:ext>
            </a:extLst>
          </p:cNvPr>
          <p:cNvSpPr>
            <a:spLocks noGrp="1"/>
          </p:cNvSpPr>
          <p:nvPr>
            <p:ph type="dt" sz="half" idx="10"/>
          </p:nvPr>
        </p:nvSpPr>
        <p:spPr/>
        <p:txBody>
          <a:bodyPr/>
          <a:lstStyle/>
          <a:p>
            <a:fld id="{D3A1ADE9-D779-4E5A-92FB-DB586867F7D6}" type="datetimeFigureOut">
              <a:rPr kumimoji="1" lang="ja-JP" altLang="en-US" smtClean="0"/>
              <a:t>2025/1/22</a:t>
            </a:fld>
            <a:endParaRPr kumimoji="1" lang="ja-JP" altLang="en-US"/>
          </a:p>
        </p:txBody>
      </p:sp>
      <p:sp>
        <p:nvSpPr>
          <p:cNvPr id="4" name="フッター プレースホルダー 3">
            <a:extLst>
              <a:ext uri="{FF2B5EF4-FFF2-40B4-BE49-F238E27FC236}">
                <a16:creationId xmlns:a16="http://schemas.microsoft.com/office/drawing/2014/main" id="{F47B03F3-0D08-F224-D740-94B3DB27E8D9}"/>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AD7ACA5A-FD5B-20F6-19FF-E12B00F25837}"/>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16708161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4C99DBA9-1D04-A135-C46F-52D0AD6ABAB7}"/>
              </a:ext>
            </a:extLst>
          </p:cNvPr>
          <p:cNvSpPr>
            <a:spLocks noGrp="1"/>
          </p:cNvSpPr>
          <p:nvPr>
            <p:ph type="dt" sz="half" idx="10"/>
          </p:nvPr>
        </p:nvSpPr>
        <p:spPr/>
        <p:txBody>
          <a:bodyPr/>
          <a:lstStyle/>
          <a:p>
            <a:fld id="{D3A1ADE9-D779-4E5A-92FB-DB586867F7D6}" type="datetimeFigureOut">
              <a:rPr kumimoji="1" lang="ja-JP" altLang="en-US" smtClean="0"/>
              <a:t>2025/1/22</a:t>
            </a:fld>
            <a:endParaRPr kumimoji="1" lang="ja-JP" altLang="en-US"/>
          </a:p>
        </p:txBody>
      </p:sp>
      <p:sp>
        <p:nvSpPr>
          <p:cNvPr id="3" name="フッター プレースホルダー 2">
            <a:extLst>
              <a:ext uri="{FF2B5EF4-FFF2-40B4-BE49-F238E27FC236}">
                <a16:creationId xmlns:a16="http://schemas.microsoft.com/office/drawing/2014/main" id="{D16BB283-6FDD-2043-21CA-10A9D57227FD}"/>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10DA5BC-7E2F-C080-28E8-8388A05E6055}"/>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23084068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DB556E6-27EE-B510-4CF5-5E30A6943A1F}"/>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358F6D3-D759-A234-B402-3639DDFE54D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9CBF369E-B60F-9A19-E71A-A02C271D56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5014572-40E9-6F36-2F5A-16EB252A6638}"/>
              </a:ext>
            </a:extLst>
          </p:cNvPr>
          <p:cNvSpPr>
            <a:spLocks noGrp="1"/>
          </p:cNvSpPr>
          <p:nvPr>
            <p:ph type="dt" sz="half" idx="10"/>
          </p:nvPr>
        </p:nvSpPr>
        <p:spPr/>
        <p:txBody>
          <a:bodyPr/>
          <a:lstStyle/>
          <a:p>
            <a:fld id="{D3A1ADE9-D779-4E5A-92FB-DB586867F7D6}" type="datetimeFigureOut">
              <a:rPr kumimoji="1" lang="ja-JP" altLang="en-US" smtClean="0"/>
              <a:t>2025/1/22</a:t>
            </a:fld>
            <a:endParaRPr kumimoji="1" lang="ja-JP" altLang="en-US"/>
          </a:p>
        </p:txBody>
      </p:sp>
      <p:sp>
        <p:nvSpPr>
          <p:cNvPr id="6" name="フッター プレースホルダー 5">
            <a:extLst>
              <a:ext uri="{FF2B5EF4-FFF2-40B4-BE49-F238E27FC236}">
                <a16:creationId xmlns:a16="http://schemas.microsoft.com/office/drawing/2014/main" id="{A02BB6BD-B882-A164-A8DA-06ACE4F5EAA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67FA0F9-A472-1582-84E7-F8A8F39FCE4F}"/>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2136056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1251CF3-E147-5698-2F48-432C83D185D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2CB0A454-0CC5-7101-7950-D678892499D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2B8B5667-4CBC-B7F1-D9AB-DD9CF8ABA0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774E835-7B03-F6A9-E2E2-CF8D99A62A7E}"/>
              </a:ext>
            </a:extLst>
          </p:cNvPr>
          <p:cNvSpPr>
            <a:spLocks noGrp="1"/>
          </p:cNvSpPr>
          <p:nvPr>
            <p:ph type="dt" sz="half" idx="10"/>
          </p:nvPr>
        </p:nvSpPr>
        <p:spPr/>
        <p:txBody>
          <a:bodyPr/>
          <a:lstStyle/>
          <a:p>
            <a:fld id="{D3A1ADE9-D779-4E5A-92FB-DB586867F7D6}" type="datetimeFigureOut">
              <a:rPr kumimoji="1" lang="ja-JP" altLang="en-US" smtClean="0"/>
              <a:t>2025/1/22</a:t>
            </a:fld>
            <a:endParaRPr kumimoji="1" lang="ja-JP" altLang="en-US"/>
          </a:p>
        </p:txBody>
      </p:sp>
      <p:sp>
        <p:nvSpPr>
          <p:cNvPr id="6" name="フッター プレースホルダー 5">
            <a:extLst>
              <a:ext uri="{FF2B5EF4-FFF2-40B4-BE49-F238E27FC236}">
                <a16:creationId xmlns:a16="http://schemas.microsoft.com/office/drawing/2014/main" id="{EF63B004-2B70-A3B1-CF85-037E00A5BBD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A67594A-4C06-012F-4310-D4DC3F6C6430}"/>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437187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AFDD3A96-58EC-1D6A-14BB-CE5784E59CE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EB12084-55B3-6DA7-5242-DC8D4718303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99BC76F-E9CE-55DE-4620-2B18199A1E4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A1ADE9-D779-4E5A-92FB-DB586867F7D6}" type="datetimeFigureOut">
              <a:rPr kumimoji="1" lang="ja-JP" altLang="en-US" smtClean="0"/>
              <a:t>2025/1/22</a:t>
            </a:fld>
            <a:endParaRPr kumimoji="1" lang="ja-JP" altLang="en-US"/>
          </a:p>
        </p:txBody>
      </p:sp>
      <p:sp>
        <p:nvSpPr>
          <p:cNvPr id="5" name="フッター プレースホルダー 4">
            <a:extLst>
              <a:ext uri="{FF2B5EF4-FFF2-40B4-BE49-F238E27FC236}">
                <a16:creationId xmlns:a16="http://schemas.microsoft.com/office/drawing/2014/main" id="{FC1A214F-E5AF-697A-BF04-0EE2D96DA87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B79D90E5-956F-AAF6-384F-5B05F9DC2E1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40315158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070C39EE-2E42-B29E-4EE4-E130FA34B3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7365"/>
            <a:ext cx="12192000" cy="6912729"/>
          </a:xfrm>
          <a:prstGeom prst="rect">
            <a:avLst/>
          </a:prstGeom>
        </p:spPr>
      </p:pic>
      <p:sp>
        <p:nvSpPr>
          <p:cNvPr id="6" name="テキスト ボックス 5">
            <a:extLst>
              <a:ext uri="{FF2B5EF4-FFF2-40B4-BE49-F238E27FC236}">
                <a16:creationId xmlns:a16="http://schemas.microsoft.com/office/drawing/2014/main" id="{1B14CB02-9303-C131-6630-0B014CEF9756}"/>
              </a:ext>
            </a:extLst>
          </p:cNvPr>
          <p:cNvSpPr txBox="1"/>
          <p:nvPr/>
        </p:nvSpPr>
        <p:spPr>
          <a:xfrm>
            <a:off x="5638800" y="2971800"/>
            <a:ext cx="914400" cy="914400"/>
          </a:xfrm>
          <a:prstGeom prst="rect">
            <a:avLst/>
          </a:prstGeom>
          <a:noFill/>
        </p:spPr>
        <p:txBody>
          <a:bodyPr wrap="square" rtlCol="0">
            <a:spAutoFit/>
          </a:bodyPr>
          <a:lstStyle/>
          <a:p>
            <a:endParaRPr kumimoji="1" lang="ja-JP" altLang="en-US" dirty="0"/>
          </a:p>
        </p:txBody>
      </p:sp>
      <p:sp>
        <p:nvSpPr>
          <p:cNvPr id="7" name="テキスト ボックス 6">
            <a:extLst>
              <a:ext uri="{FF2B5EF4-FFF2-40B4-BE49-F238E27FC236}">
                <a16:creationId xmlns:a16="http://schemas.microsoft.com/office/drawing/2014/main" id="{47986A07-DD4D-9655-F139-08FE6E898645}"/>
              </a:ext>
            </a:extLst>
          </p:cNvPr>
          <p:cNvSpPr txBox="1"/>
          <p:nvPr/>
        </p:nvSpPr>
        <p:spPr>
          <a:xfrm>
            <a:off x="476250" y="177800"/>
            <a:ext cx="11137900" cy="6153150"/>
          </a:xfrm>
          <a:prstGeom prst="rect">
            <a:avLst/>
          </a:prstGeom>
          <a:noFill/>
        </p:spPr>
        <p:txBody>
          <a:bodyPr wrap="square" rtlCol="0">
            <a:spAutoFit/>
          </a:bodyPr>
          <a:lstStyle/>
          <a:p>
            <a:endParaRPr kumimoji="1" lang="ja-JP" altLang="en-US" dirty="0"/>
          </a:p>
        </p:txBody>
      </p:sp>
      <p:sp>
        <p:nvSpPr>
          <p:cNvPr id="8" name="テキスト ボックス 7">
            <a:extLst>
              <a:ext uri="{FF2B5EF4-FFF2-40B4-BE49-F238E27FC236}">
                <a16:creationId xmlns:a16="http://schemas.microsoft.com/office/drawing/2014/main" id="{FC2575EE-63F1-6F47-7796-A2ECFC66AAB0}"/>
              </a:ext>
            </a:extLst>
          </p:cNvPr>
          <p:cNvSpPr txBox="1"/>
          <p:nvPr/>
        </p:nvSpPr>
        <p:spPr>
          <a:xfrm>
            <a:off x="285750" y="-13269"/>
            <a:ext cx="11620500" cy="6771084"/>
          </a:xfrm>
          <a:prstGeom prst="rect">
            <a:avLst/>
          </a:prstGeom>
          <a:noFill/>
        </p:spPr>
        <p:txBody>
          <a:bodyPr wrap="square" rtlCol="0">
            <a:spAutoFit/>
          </a:bodyPr>
          <a:lstStyle/>
          <a:p>
            <a:r>
              <a:rPr lang="ja-JP" altLang="en-US" sz="3200" b="1" i="0" dirty="0">
                <a:solidFill>
                  <a:schemeClr val="bg1"/>
                </a:solidFill>
                <a:effectLst/>
                <a:latin typeface="メイリオ" panose="020B0604030504040204" pitchFamily="50" charset="-128"/>
                <a:ea typeface="メイリオ" panose="020B0604030504040204" pitchFamily="50" charset="-128"/>
              </a:rPr>
              <a:t>阿久津公一税理士事務所</a:t>
            </a:r>
            <a:r>
              <a:rPr lang="ja-JP" altLang="en-US" sz="3200" b="1" dirty="0">
                <a:solidFill>
                  <a:schemeClr val="bg1"/>
                </a:solidFill>
                <a:latin typeface="メイリオ" panose="020B0604030504040204" pitchFamily="50" charset="-128"/>
                <a:ea typeface="メイリオ" panose="020B0604030504040204" pitchFamily="50" charset="-128"/>
              </a:rPr>
              <a:t>　</a:t>
            </a:r>
            <a:r>
              <a:rPr lang="en-US" altLang="ja-JP" sz="3200" b="1" dirty="0">
                <a:solidFill>
                  <a:schemeClr val="bg1"/>
                </a:solidFill>
                <a:latin typeface="メイリオ" panose="020B0604030504040204" pitchFamily="50" charset="-128"/>
                <a:ea typeface="メイリオ" panose="020B0604030504040204" pitchFamily="50" charset="-128"/>
              </a:rPr>
              <a:t> </a:t>
            </a:r>
            <a:r>
              <a:rPr lang="ja-JP" altLang="en-US" sz="3200" b="1" dirty="0">
                <a:solidFill>
                  <a:schemeClr val="bg1"/>
                </a:solidFill>
                <a:latin typeface="メイリオ" panose="020B0604030504040204" pitchFamily="50" charset="-128"/>
                <a:ea typeface="メイリオ" panose="020B0604030504040204" pitchFamily="50" charset="-128"/>
              </a:rPr>
              <a:t>加藤　隆太　様</a:t>
            </a:r>
            <a:endParaRPr kumimoji="1" lang="en-US" altLang="ja-JP" sz="3200" b="1" dirty="0">
              <a:solidFill>
                <a:schemeClr val="bg1"/>
              </a:solidFill>
              <a:latin typeface="メイリオ" panose="020B0604030504040204" pitchFamily="50" charset="-128"/>
              <a:ea typeface="メイリオ" panose="020B0604030504040204" pitchFamily="50" charset="-128"/>
            </a:endParaRPr>
          </a:p>
          <a:p>
            <a:br>
              <a:rPr kumimoji="1" lang="en-US" altLang="ja-JP" sz="2400" b="1" dirty="0">
                <a:solidFill>
                  <a:schemeClr val="bg1"/>
                </a:solidFill>
                <a:latin typeface="Meiryo UI" panose="020B0604030504040204" pitchFamily="50" charset="-128"/>
                <a:ea typeface="Meiryo UI" panose="020B0604030504040204" pitchFamily="50" charset="-128"/>
              </a:rPr>
            </a:br>
            <a:r>
              <a:rPr kumimoji="1" lang="ja-JP" altLang="en-US" sz="24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私は阿久津公一税理士事務所の加藤隆太さん</a:t>
            </a:r>
            <a:r>
              <a:rPr lang="ja-JP" altLang="en-US" sz="24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を推薦致します。</a:t>
            </a:r>
            <a:endParaRPr kumimoji="1" lang="en-US" altLang="ja-JP" sz="24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p>
            <a:r>
              <a:rPr lang="ja-JP" altLang="en-US" sz="2400" b="1" dirty="0">
                <a:solidFill>
                  <a:schemeClr val="bg1"/>
                </a:solidFill>
                <a:latin typeface="Meiryo UI" panose="020B0604030504040204" pitchFamily="50" charset="-128"/>
                <a:ea typeface="Meiryo UI" panose="020B0604030504040204" pitchFamily="50" charset="-128"/>
              </a:rPr>
              <a:t>                                                                 　</a:t>
            </a:r>
            <a:br>
              <a:rPr lang="en-US" altLang="ja-JP" sz="2400" b="1" dirty="0">
                <a:solidFill>
                  <a:schemeClr val="bg1"/>
                </a:solidFill>
                <a:latin typeface="Meiryo UI" panose="020B0604030504040204" pitchFamily="50" charset="-128"/>
                <a:ea typeface="Meiryo UI" panose="020B0604030504040204" pitchFamily="50" charset="-128"/>
              </a:rPr>
            </a:br>
            <a:r>
              <a:rPr lang="ja-JP" altLang="en-US" sz="2400" b="1" dirty="0">
                <a:solidFill>
                  <a:schemeClr val="bg1"/>
                </a:solidFill>
                <a:latin typeface="Meiryo UI" panose="020B0604030504040204" pitchFamily="50" charset="-128"/>
                <a:ea typeface="Meiryo UI" panose="020B0604030504040204" pitchFamily="50" charset="-128"/>
              </a:rPr>
              <a:t>私の友人である不動産業を営む経営者の方を加藤さんに紹介しました。</a:t>
            </a:r>
            <a:br>
              <a:rPr lang="en-US" altLang="ja-JP" sz="2400" b="1" dirty="0">
                <a:solidFill>
                  <a:schemeClr val="bg1"/>
                </a:solidFill>
                <a:latin typeface="Meiryo UI" panose="020B0604030504040204" pitchFamily="50" charset="-128"/>
                <a:ea typeface="Meiryo UI" panose="020B0604030504040204" pitchFamily="50" charset="-128"/>
              </a:rPr>
            </a:br>
            <a:r>
              <a:rPr lang="ja-JP" altLang="en-US" sz="2400" b="1" dirty="0">
                <a:solidFill>
                  <a:schemeClr val="bg1"/>
                </a:solidFill>
                <a:latin typeface="Meiryo UI" panose="020B0604030504040204" pitchFamily="50" charset="-128"/>
                <a:ea typeface="Meiryo UI" panose="020B0604030504040204" pitchFamily="50" charset="-128"/>
              </a:rPr>
              <a:t>その方は岡山県在住ですが関東でも業務の拡大を検討されていて、関係業務の人脈を求めていました。</a:t>
            </a:r>
            <a:endParaRPr lang="en-US" altLang="ja-JP" sz="2400" b="1" dirty="0">
              <a:solidFill>
                <a:schemeClr val="bg1"/>
              </a:solidFill>
              <a:latin typeface="Meiryo UI" panose="020B0604030504040204" pitchFamily="50" charset="-128"/>
              <a:ea typeface="Meiryo UI" panose="020B0604030504040204" pitchFamily="50" charset="-128"/>
            </a:endParaRPr>
          </a:p>
          <a:p>
            <a:r>
              <a:rPr lang="ja-JP" altLang="en-US" sz="2400" b="1" dirty="0">
                <a:solidFill>
                  <a:schemeClr val="bg1"/>
                </a:solidFill>
                <a:latin typeface="Meiryo UI" panose="020B0604030504040204" pitchFamily="50" charset="-128"/>
                <a:ea typeface="Meiryo UI" panose="020B0604030504040204" pitchFamily="50" charset="-128"/>
              </a:rPr>
              <a:t>加藤さんはすぐさま友人を東京を中心とした不動産関係の集まりに招待し、対面で交流を図れる場を設けてもらいました。</a:t>
            </a:r>
            <a:br>
              <a:rPr lang="en-US" altLang="ja-JP" sz="2400" b="1" dirty="0">
                <a:solidFill>
                  <a:schemeClr val="bg1"/>
                </a:solidFill>
                <a:latin typeface="Meiryo UI" panose="020B0604030504040204" pitchFamily="50" charset="-128"/>
                <a:ea typeface="Meiryo UI" panose="020B0604030504040204" pitchFamily="50" charset="-128"/>
              </a:rPr>
            </a:br>
            <a:r>
              <a:rPr lang="ja-JP" altLang="en-US" sz="2400" b="1" dirty="0">
                <a:solidFill>
                  <a:schemeClr val="bg1"/>
                </a:solidFill>
                <a:latin typeface="Meiryo UI" panose="020B0604030504040204" pitchFamily="50" charset="-128"/>
                <a:ea typeface="Meiryo UI" panose="020B0604030504040204" pitchFamily="50" charset="-128"/>
              </a:rPr>
              <a:t>友人は人脈を広げ学べる大変有意義な、そして楽しい会になったと喜んでいました。</a:t>
            </a:r>
            <a:endParaRPr lang="en-US" altLang="ja-JP" sz="2400" b="1" dirty="0">
              <a:solidFill>
                <a:schemeClr val="bg1"/>
              </a:solidFill>
              <a:latin typeface="Meiryo UI" panose="020B0604030504040204" pitchFamily="50" charset="-128"/>
              <a:ea typeface="Meiryo UI" panose="020B0604030504040204" pitchFamily="50" charset="-128"/>
            </a:endParaRPr>
          </a:p>
          <a:p>
            <a:r>
              <a:rPr lang="ja-JP" altLang="en-US" sz="2400" b="1" dirty="0">
                <a:solidFill>
                  <a:schemeClr val="bg1"/>
                </a:solidFill>
                <a:latin typeface="Meiryo UI" panose="020B0604030504040204" pitchFamily="50" charset="-128"/>
                <a:ea typeface="Meiryo UI" panose="020B0604030504040204" pitchFamily="50" charset="-128"/>
              </a:rPr>
              <a:t>その後も定期的に加藤さんと交流を図りご自身の業務拡大に繋がる関係性を保っていただいていると聞いています。</a:t>
            </a:r>
            <a:endParaRPr lang="en-US" altLang="ja-JP" sz="2400" b="1" dirty="0">
              <a:solidFill>
                <a:schemeClr val="bg1"/>
              </a:solidFill>
              <a:latin typeface="Meiryo UI" panose="020B0604030504040204" pitchFamily="50" charset="-128"/>
              <a:ea typeface="Meiryo UI" panose="020B0604030504040204" pitchFamily="50" charset="-128"/>
            </a:endParaRPr>
          </a:p>
          <a:p>
            <a:endParaRPr lang="en-US" altLang="ja-JP" sz="2400" b="1" dirty="0">
              <a:solidFill>
                <a:schemeClr val="bg1"/>
              </a:solidFill>
              <a:latin typeface="Meiryo UI" panose="020B0604030504040204" pitchFamily="50" charset="-128"/>
              <a:ea typeface="Meiryo UI" panose="020B0604030504040204" pitchFamily="50" charset="-128"/>
            </a:endParaRPr>
          </a:p>
          <a:p>
            <a:r>
              <a:rPr lang="ja-JP" altLang="en-US" sz="2400" b="1" dirty="0">
                <a:solidFill>
                  <a:schemeClr val="bg1"/>
                </a:solidFill>
                <a:latin typeface="Meiryo UI" panose="020B0604030504040204" pitchFamily="50" charset="-128"/>
                <a:ea typeface="Meiryo UI" panose="020B0604030504040204" pitchFamily="50" charset="-128"/>
              </a:rPr>
              <a:t>よって私は自身の人脈を惜しみなく他者に提供していただいている阿久津公一税理士事務所の加藤隆太さんを推薦致します。</a:t>
            </a:r>
            <a:endParaRPr lang="en-US" altLang="ja-JP" sz="2400" b="1" dirty="0">
              <a:solidFill>
                <a:schemeClr val="bg1"/>
              </a:solidFill>
              <a:latin typeface="Meiryo UI" panose="020B0604030504040204" pitchFamily="50" charset="-128"/>
              <a:ea typeface="Meiryo UI" panose="020B0604030504040204" pitchFamily="50" charset="-128"/>
            </a:endParaRPr>
          </a:p>
          <a:p>
            <a:r>
              <a:rPr lang="en-US" altLang="ja-JP" sz="2400" b="1" dirty="0">
                <a:solidFill>
                  <a:schemeClr val="bg1"/>
                </a:solidFill>
                <a:latin typeface="Meiryo UI" panose="020B0604030504040204" pitchFamily="50" charset="-128"/>
                <a:ea typeface="Meiryo UI" panose="020B0604030504040204" pitchFamily="50" charset="-128"/>
              </a:rPr>
              <a:t>                                                              2025</a:t>
            </a:r>
            <a:r>
              <a:rPr lang="ja-JP" altLang="en-US" sz="2400" b="1" dirty="0">
                <a:solidFill>
                  <a:schemeClr val="bg1"/>
                </a:solidFill>
                <a:latin typeface="Meiryo UI" panose="020B0604030504040204" pitchFamily="50" charset="-128"/>
                <a:ea typeface="Meiryo UI" panose="020B0604030504040204" pitchFamily="50" charset="-128"/>
              </a:rPr>
              <a:t>年</a:t>
            </a:r>
            <a:r>
              <a:rPr lang="en-US" altLang="ja-JP" sz="2400" b="1" dirty="0">
                <a:solidFill>
                  <a:schemeClr val="bg1"/>
                </a:solidFill>
                <a:latin typeface="Meiryo UI" panose="020B0604030504040204" pitchFamily="50" charset="-128"/>
                <a:ea typeface="Meiryo UI" panose="020B0604030504040204" pitchFamily="50" charset="-128"/>
              </a:rPr>
              <a:t>    1</a:t>
            </a:r>
            <a:r>
              <a:rPr lang="ja-JP" altLang="en-US" sz="2400" b="1" dirty="0">
                <a:solidFill>
                  <a:schemeClr val="bg1"/>
                </a:solidFill>
                <a:latin typeface="Meiryo UI" panose="020B0604030504040204" pitchFamily="50" charset="-128"/>
                <a:ea typeface="Meiryo UI" panose="020B0604030504040204" pitchFamily="50" charset="-128"/>
              </a:rPr>
              <a:t>月　</a:t>
            </a:r>
            <a:r>
              <a:rPr lang="en-US" altLang="ja-JP" sz="2400" b="1">
                <a:solidFill>
                  <a:schemeClr val="bg1"/>
                </a:solidFill>
                <a:latin typeface="Meiryo UI" panose="020B0604030504040204" pitchFamily="50" charset="-128"/>
                <a:ea typeface="Meiryo UI" panose="020B0604030504040204" pitchFamily="50" charset="-128"/>
              </a:rPr>
              <a:t>22</a:t>
            </a:r>
            <a:r>
              <a:rPr lang="ja-JP" altLang="en-US" sz="2400" b="1">
                <a:solidFill>
                  <a:schemeClr val="bg1"/>
                </a:solidFill>
                <a:latin typeface="Meiryo UI" panose="020B0604030504040204" pitchFamily="50" charset="-128"/>
                <a:ea typeface="Meiryo UI" panose="020B0604030504040204" pitchFamily="50" charset="-128"/>
              </a:rPr>
              <a:t>日　</a:t>
            </a:r>
            <a:endParaRPr lang="en-US" altLang="ja-JP" sz="2400" b="1" dirty="0">
              <a:solidFill>
                <a:schemeClr val="bg1"/>
              </a:solidFill>
              <a:latin typeface="Meiryo UI" panose="020B0604030504040204" pitchFamily="50" charset="-128"/>
              <a:ea typeface="Meiryo UI" panose="020B0604030504040204" pitchFamily="50" charset="-128"/>
            </a:endParaRPr>
          </a:p>
          <a:p>
            <a:r>
              <a:rPr lang="ja-JP" altLang="en-US" sz="2400" b="1" dirty="0">
                <a:solidFill>
                  <a:schemeClr val="bg1"/>
                </a:solidFill>
                <a:latin typeface="Meiryo UI" panose="020B0604030504040204" pitchFamily="50" charset="-128"/>
                <a:ea typeface="Meiryo UI" panose="020B0604030504040204" pitchFamily="50" charset="-128"/>
              </a:rPr>
              <a:t>　　　　　　　　　　　　　　　　　　　　　　　　　　　　　　株式会社ハート・プランニング　木村健悟</a:t>
            </a:r>
            <a:endParaRPr lang="en-US" altLang="ja-JP" sz="2400" b="1" dirty="0">
              <a:solidFill>
                <a:schemeClr val="bg1"/>
              </a:solidFill>
              <a:latin typeface="Meiryo UI" panose="020B0604030504040204" pitchFamily="50" charset="-128"/>
              <a:ea typeface="Meiryo UI" panose="020B0604030504040204" pitchFamily="50" charset="-128"/>
            </a:endParaRPr>
          </a:p>
          <a:p>
            <a:endParaRPr lang="en-US" altLang="ja-JP" dirty="0"/>
          </a:p>
        </p:txBody>
      </p:sp>
    </p:spTree>
    <p:extLst>
      <p:ext uri="{BB962C8B-B14F-4D97-AF65-F5344CB8AC3E}">
        <p14:creationId xmlns:p14="http://schemas.microsoft.com/office/powerpoint/2010/main" val="204608062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556</TotalTime>
  <Words>187</Words>
  <Application>Microsoft Office PowerPoint</Application>
  <PresentationFormat>ワイド画面</PresentationFormat>
  <Paragraphs>9</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メイリオ</vt: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原 亜紀子</dc:creator>
  <cp:lastModifiedBy>健悟 木村</cp:lastModifiedBy>
  <cp:revision>21</cp:revision>
  <dcterms:created xsi:type="dcterms:W3CDTF">2022-10-24T17:35:58Z</dcterms:created>
  <dcterms:modified xsi:type="dcterms:W3CDTF">2025-01-22T12:39:23Z</dcterms:modified>
</cp:coreProperties>
</file>