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660"/>
  </p:normalViewPr>
  <p:slideViewPr>
    <p:cSldViewPr snapToGrid="0">
      <p:cViewPr varScale="1">
        <p:scale>
          <a:sx n="49" d="100"/>
          <a:sy n="49" d="100"/>
        </p:scale>
        <p:origin x="58" y="5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7903F34-F613-CBDD-2800-D80C63E4F4B8}"/>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884E0FC6-2C84-287E-EFDB-4475D417E9C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12E8E06-ED9F-9205-E4F1-D0BB1010147C}"/>
              </a:ext>
            </a:extLst>
          </p:cNvPr>
          <p:cNvSpPr>
            <a:spLocks noGrp="1"/>
          </p:cNvSpPr>
          <p:nvPr>
            <p:ph type="dt" sz="half" idx="10"/>
          </p:nvPr>
        </p:nvSpPr>
        <p:spPr/>
        <p:txBody>
          <a:bodyPr/>
          <a:lstStyle/>
          <a:p>
            <a:fld id="{D3A1ADE9-D779-4E5A-92FB-DB586867F7D6}" type="datetimeFigureOut">
              <a:rPr kumimoji="1" lang="ja-JP" altLang="en-US" smtClean="0"/>
              <a:t>2025/1/22</a:t>
            </a:fld>
            <a:endParaRPr kumimoji="1" lang="ja-JP" altLang="en-US"/>
          </a:p>
        </p:txBody>
      </p:sp>
      <p:sp>
        <p:nvSpPr>
          <p:cNvPr id="5" name="フッター プレースホルダー 4">
            <a:extLst>
              <a:ext uri="{FF2B5EF4-FFF2-40B4-BE49-F238E27FC236}">
                <a16:creationId xmlns:a16="http://schemas.microsoft.com/office/drawing/2014/main" id="{F3E858FC-10B5-99EF-337D-803767554B5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306505D-725B-A7D5-6AED-F0953893AA3E}"/>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38160615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937F64-CAA8-7489-DC12-1206928A460D}"/>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B21A355-B21F-DE7A-4822-95A040B1A355}"/>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D2F18BF-B323-AA8E-15AB-CB969E344CF3}"/>
              </a:ext>
            </a:extLst>
          </p:cNvPr>
          <p:cNvSpPr>
            <a:spLocks noGrp="1"/>
          </p:cNvSpPr>
          <p:nvPr>
            <p:ph type="dt" sz="half" idx="10"/>
          </p:nvPr>
        </p:nvSpPr>
        <p:spPr/>
        <p:txBody>
          <a:bodyPr/>
          <a:lstStyle/>
          <a:p>
            <a:fld id="{D3A1ADE9-D779-4E5A-92FB-DB586867F7D6}" type="datetimeFigureOut">
              <a:rPr kumimoji="1" lang="ja-JP" altLang="en-US" smtClean="0"/>
              <a:t>2025/1/22</a:t>
            </a:fld>
            <a:endParaRPr kumimoji="1" lang="ja-JP" altLang="en-US"/>
          </a:p>
        </p:txBody>
      </p:sp>
      <p:sp>
        <p:nvSpPr>
          <p:cNvPr id="5" name="フッター プレースホルダー 4">
            <a:extLst>
              <a:ext uri="{FF2B5EF4-FFF2-40B4-BE49-F238E27FC236}">
                <a16:creationId xmlns:a16="http://schemas.microsoft.com/office/drawing/2014/main" id="{15BF74C4-70CA-7E74-84B0-85AD5D2B890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34D8B8A-1DAD-2711-DED1-F980BEAA358B}"/>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3868696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155E519D-A496-0FD9-53C5-EDFE2A67F5C2}"/>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BEA926F-CE5F-3EE8-D374-B5ED483584E4}"/>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ECA2075-6A10-D459-A5CD-A94FCC49B24D}"/>
              </a:ext>
            </a:extLst>
          </p:cNvPr>
          <p:cNvSpPr>
            <a:spLocks noGrp="1"/>
          </p:cNvSpPr>
          <p:nvPr>
            <p:ph type="dt" sz="half" idx="10"/>
          </p:nvPr>
        </p:nvSpPr>
        <p:spPr/>
        <p:txBody>
          <a:bodyPr/>
          <a:lstStyle/>
          <a:p>
            <a:fld id="{D3A1ADE9-D779-4E5A-92FB-DB586867F7D6}" type="datetimeFigureOut">
              <a:rPr kumimoji="1" lang="ja-JP" altLang="en-US" smtClean="0"/>
              <a:t>2025/1/22</a:t>
            </a:fld>
            <a:endParaRPr kumimoji="1" lang="ja-JP" altLang="en-US"/>
          </a:p>
        </p:txBody>
      </p:sp>
      <p:sp>
        <p:nvSpPr>
          <p:cNvPr id="5" name="フッター プレースホルダー 4">
            <a:extLst>
              <a:ext uri="{FF2B5EF4-FFF2-40B4-BE49-F238E27FC236}">
                <a16:creationId xmlns:a16="http://schemas.microsoft.com/office/drawing/2014/main" id="{6C093E09-318F-7C65-B97C-F7A3D4637AE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8EC35D4-AB82-CC0A-0945-C4E5E68D1521}"/>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194410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45F5B4F-1E74-7B69-F7EB-C7096BB4315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8BE66DE-E866-9246-6A1C-22746083C16B}"/>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6C17B99-5E28-B6FB-11B7-872E267AC019}"/>
              </a:ext>
            </a:extLst>
          </p:cNvPr>
          <p:cNvSpPr>
            <a:spLocks noGrp="1"/>
          </p:cNvSpPr>
          <p:nvPr>
            <p:ph type="dt" sz="half" idx="10"/>
          </p:nvPr>
        </p:nvSpPr>
        <p:spPr/>
        <p:txBody>
          <a:bodyPr/>
          <a:lstStyle/>
          <a:p>
            <a:fld id="{D3A1ADE9-D779-4E5A-92FB-DB586867F7D6}" type="datetimeFigureOut">
              <a:rPr kumimoji="1" lang="ja-JP" altLang="en-US" smtClean="0"/>
              <a:t>2025/1/22</a:t>
            </a:fld>
            <a:endParaRPr kumimoji="1" lang="ja-JP" altLang="en-US"/>
          </a:p>
        </p:txBody>
      </p:sp>
      <p:sp>
        <p:nvSpPr>
          <p:cNvPr id="5" name="フッター プレースホルダー 4">
            <a:extLst>
              <a:ext uri="{FF2B5EF4-FFF2-40B4-BE49-F238E27FC236}">
                <a16:creationId xmlns:a16="http://schemas.microsoft.com/office/drawing/2014/main" id="{65CA45A1-82F7-99E3-F7CB-1F4C0A28F22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5E1BDBB-E01E-F8B5-3B84-0DAC583A5F91}"/>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581374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472DAB7-2819-C2C1-7242-A8CD3F6DFC6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F3DE0CB-3E48-519E-C236-9EBBD98B8A3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2B93A4D0-7042-C97C-BA95-786330CEDF70}"/>
              </a:ext>
            </a:extLst>
          </p:cNvPr>
          <p:cNvSpPr>
            <a:spLocks noGrp="1"/>
          </p:cNvSpPr>
          <p:nvPr>
            <p:ph type="dt" sz="half" idx="10"/>
          </p:nvPr>
        </p:nvSpPr>
        <p:spPr/>
        <p:txBody>
          <a:bodyPr/>
          <a:lstStyle/>
          <a:p>
            <a:fld id="{D3A1ADE9-D779-4E5A-92FB-DB586867F7D6}" type="datetimeFigureOut">
              <a:rPr kumimoji="1" lang="ja-JP" altLang="en-US" smtClean="0"/>
              <a:t>2025/1/22</a:t>
            </a:fld>
            <a:endParaRPr kumimoji="1" lang="ja-JP" altLang="en-US"/>
          </a:p>
        </p:txBody>
      </p:sp>
      <p:sp>
        <p:nvSpPr>
          <p:cNvPr id="5" name="フッター プレースホルダー 4">
            <a:extLst>
              <a:ext uri="{FF2B5EF4-FFF2-40B4-BE49-F238E27FC236}">
                <a16:creationId xmlns:a16="http://schemas.microsoft.com/office/drawing/2014/main" id="{20C45899-80E7-9347-42D5-EB9C427DF8D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7FA164A-3C43-F61A-0FFA-27A5CDF26865}"/>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1026870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D34EDEB-8AEB-671B-3C82-2E0C2A2F25A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6D181CF-1987-5CBA-5095-9E374CE121B5}"/>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2DAEB25C-5CAA-D145-B83F-C3023FEC9285}"/>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9D062F72-5031-EFEF-8F75-46ECDD377A65}"/>
              </a:ext>
            </a:extLst>
          </p:cNvPr>
          <p:cNvSpPr>
            <a:spLocks noGrp="1"/>
          </p:cNvSpPr>
          <p:nvPr>
            <p:ph type="dt" sz="half" idx="10"/>
          </p:nvPr>
        </p:nvSpPr>
        <p:spPr/>
        <p:txBody>
          <a:bodyPr/>
          <a:lstStyle/>
          <a:p>
            <a:fld id="{D3A1ADE9-D779-4E5A-92FB-DB586867F7D6}" type="datetimeFigureOut">
              <a:rPr kumimoji="1" lang="ja-JP" altLang="en-US" smtClean="0"/>
              <a:t>2025/1/22</a:t>
            </a:fld>
            <a:endParaRPr kumimoji="1" lang="ja-JP" altLang="en-US"/>
          </a:p>
        </p:txBody>
      </p:sp>
      <p:sp>
        <p:nvSpPr>
          <p:cNvPr id="6" name="フッター プレースホルダー 5">
            <a:extLst>
              <a:ext uri="{FF2B5EF4-FFF2-40B4-BE49-F238E27FC236}">
                <a16:creationId xmlns:a16="http://schemas.microsoft.com/office/drawing/2014/main" id="{B576DEE2-C8AD-3732-3047-5C8BE1F353A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0BFDDE4-C85E-0DD4-56E2-550907DCC87A}"/>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3815596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2D422C-0FB2-F795-A2A8-9F23E3181A75}"/>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4360392-532B-46FA-4C86-48F960F9F6D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E7CFE22-3630-13C4-4ECD-3FF93E28153A}"/>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95D87AB-8E72-F58E-460B-FCC7375724D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2856F4B8-EF99-3C4E-A502-516841A6D508}"/>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54179804-060C-5280-3975-12B5EF25FC7C}"/>
              </a:ext>
            </a:extLst>
          </p:cNvPr>
          <p:cNvSpPr>
            <a:spLocks noGrp="1"/>
          </p:cNvSpPr>
          <p:nvPr>
            <p:ph type="dt" sz="half" idx="10"/>
          </p:nvPr>
        </p:nvSpPr>
        <p:spPr/>
        <p:txBody>
          <a:bodyPr/>
          <a:lstStyle/>
          <a:p>
            <a:fld id="{D3A1ADE9-D779-4E5A-92FB-DB586867F7D6}" type="datetimeFigureOut">
              <a:rPr kumimoji="1" lang="ja-JP" altLang="en-US" smtClean="0"/>
              <a:t>2025/1/22</a:t>
            </a:fld>
            <a:endParaRPr kumimoji="1" lang="ja-JP" altLang="en-US"/>
          </a:p>
        </p:txBody>
      </p:sp>
      <p:sp>
        <p:nvSpPr>
          <p:cNvPr id="8" name="フッター プレースホルダー 7">
            <a:extLst>
              <a:ext uri="{FF2B5EF4-FFF2-40B4-BE49-F238E27FC236}">
                <a16:creationId xmlns:a16="http://schemas.microsoft.com/office/drawing/2014/main" id="{75F2FB65-8E1A-D0A1-75BA-19B98841C11B}"/>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87A307EF-D846-117A-CB47-3EE32ED385C6}"/>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3958462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E02701D-2690-B827-5298-4D27292F71E1}"/>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595B9F78-78AB-DE04-C680-E220C0BEFD82}"/>
              </a:ext>
            </a:extLst>
          </p:cNvPr>
          <p:cNvSpPr>
            <a:spLocks noGrp="1"/>
          </p:cNvSpPr>
          <p:nvPr>
            <p:ph type="dt" sz="half" idx="10"/>
          </p:nvPr>
        </p:nvSpPr>
        <p:spPr/>
        <p:txBody>
          <a:bodyPr/>
          <a:lstStyle/>
          <a:p>
            <a:fld id="{D3A1ADE9-D779-4E5A-92FB-DB586867F7D6}" type="datetimeFigureOut">
              <a:rPr kumimoji="1" lang="ja-JP" altLang="en-US" smtClean="0"/>
              <a:t>2025/1/22</a:t>
            </a:fld>
            <a:endParaRPr kumimoji="1" lang="ja-JP" altLang="en-US"/>
          </a:p>
        </p:txBody>
      </p:sp>
      <p:sp>
        <p:nvSpPr>
          <p:cNvPr id="4" name="フッター プレースホルダー 3">
            <a:extLst>
              <a:ext uri="{FF2B5EF4-FFF2-40B4-BE49-F238E27FC236}">
                <a16:creationId xmlns:a16="http://schemas.microsoft.com/office/drawing/2014/main" id="{F47B03F3-0D08-F224-D740-94B3DB27E8D9}"/>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AD7ACA5A-FD5B-20F6-19FF-E12B00F25837}"/>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1670816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4C99DBA9-1D04-A135-C46F-52D0AD6ABAB7}"/>
              </a:ext>
            </a:extLst>
          </p:cNvPr>
          <p:cNvSpPr>
            <a:spLocks noGrp="1"/>
          </p:cNvSpPr>
          <p:nvPr>
            <p:ph type="dt" sz="half" idx="10"/>
          </p:nvPr>
        </p:nvSpPr>
        <p:spPr/>
        <p:txBody>
          <a:bodyPr/>
          <a:lstStyle/>
          <a:p>
            <a:fld id="{D3A1ADE9-D779-4E5A-92FB-DB586867F7D6}" type="datetimeFigureOut">
              <a:rPr kumimoji="1" lang="ja-JP" altLang="en-US" smtClean="0"/>
              <a:t>2025/1/22</a:t>
            </a:fld>
            <a:endParaRPr kumimoji="1" lang="ja-JP" altLang="en-US"/>
          </a:p>
        </p:txBody>
      </p:sp>
      <p:sp>
        <p:nvSpPr>
          <p:cNvPr id="3" name="フッター プレースホルダー 2">
            <a:extLst>
              <a:ext uri="{FF2B5EF4-FFF2-40B4-BE49-F238E27FC236}">
                <a16:creationId xmlns:a16="http://schemas.microsoft.com/office/drawing/2014/main" id="{D16BB283-6FDD-2043-21CA-10A9D57227FD}"/>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10DA5BC-7E2F-C080-28E8-8388A05E6055}"/>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23084068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DB556E6-27EE-B510-4CF5-5E30A6943A1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358F6D3-D759-A234-B402-3639DDFE54D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9CBF369E-B60F-9A19-E71A-A02C271D56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5014572-40E9-6F36-2F5A-16EB252A6638}"/>
              </a:ext>
            </a:extLst>
          </p:cNvPr>
          <p:cNvSpPr>
            <a:spLocks noGrp="1"/>
          </p:cNvSpPr>
          <p:nvPr>
            <p:ph type="dt" sz="half" idx="10"/>
          </p:nvPr>
        </p:nvSpPr>
        <p:spPr/>
        <p:txBody>
          <a:bodyPr/>
          <a:lstStyle/>
          <a:p>
            <a:fld id="{D3A1ADE9-D779-4E5A-92FB-DB586867F7D6}" type="datetimeFigureOut">
              <a:rPr kumimoji="1" lang="ja-JP" altLang="en-US" smtClean="0"/>
              <a:t>2025/1/22</a:t>
            </a:fld>
            <a:endParaRPr kumimoji="1" lang="ja-JP" altLang="en-US"/>
          </a:p>
        </p:txBody>
      </p:sp>
      <p:sp>
        <p:nvSpPr>
          <p:cNvPr id="6" name="フッター プレースホルダー 5">
            <a:extLst>
              <a:ext uri="{FF2B5EF4-FFF2-40B4-BE49-F238E27FC236}">
                <a16:creationId xmlns:a16="http://schemas.microsoft.com/office/drawing/2014/main" id="{A02BB6BD-B882-A164-A8DA-06ACE4F5EAA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67FA0F9-A472-1582-84E7-F8A8F39FCE4F}"/>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2136056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1251CF3-E147-5698-2F48-432C83D185D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2CB0A454-0CC5-7101-7950-D678892499D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2B8B5667-4CBC-B7F1-D9AB-DD9CF8ABA0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774E835-7B03-F6A9-E2E2-CF8D99A62A7E}"/>
              </a:ext>
            </a:extLst>
          </p:cNvPr>
          <p:cNvSpPr>
            <a:spLocks noGrp="1"/>
          </p:cNvSpPr>
          <p:nvPr>
            <p:ph type="dt" sz="half" idx="10"/>
          </p:nvPr>
        </p:nvSpPr>
        <p:spPr/>
        <p:txBody>
          <a:bodyPr/>
          <a:lstStyle/>
          <a:p>
            <a:fld id="{D3A1ADE9-D779-4E5A-92FB-DB586867F7D6}" type="datetimeFigureOut">
              <a:rPr kumimoji="1" lang="ja-JP" altLang="en-US" smtClean="0"/>
              <a:t>2025/1/22</a:t>
            </a:fld>
            <a:endParaRPr kumimoji="1" lang="ja-JP" altLang="en-US"/>
          </a:p>
        </p:txBody>
      </p:sp>
      <p:sp>
        <p:nvSpPr>
          <p:cNvPr id="6" name="フッター プレースホルダー 5">
            <a:extLst>
              <a:ext uri="{FF2B5EF4-FFF2-40B4-BE49-F238E27FC236}">
                <a16:creationId xmlns:a16="http://schemas.microsoft.com/office/drawing/2014/main" id="{EF63B004-2B70-A3B1-CF85-037E00A5BBD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A67594A-4C06-012F-4310-D4DC3F6C6430}"/>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437187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AFDD3A96-58EC-1D6A-14BB-CE5784E59CE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EB12084-55B3-6DA7-5242-DC8D4718303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99BC76F-E9CE-55DE-4620-2B18199A1E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A1ADE9-D779-4E5A-92FB-DB586867F7D6}" type="datetimeFigureOut">
              <a:rPr kumimoji="1" lang="ja-JP" altLang="en-US" smtClean="0"/>
              <a:t>2025/1/22</a:t>
            </a:fld>
            <a:endParaRPr kumimoji="1" lang="ja-JP" altLang="en-US"/>
          </a:p>
        </p:txBody>
      </p:sp>
      <p:sp>
        <p:nvSpPr>
          <p:cNvPr id="5" name="フッター プレースホルダー 4">
            <a:extLst>
              <a:ext uri="{FF2B5EF4-FFF2-40B4-BE49-F238E27FC236}">
                <a16:creationId xmlns:a16="http://schemas.microsoft.com/office/drawing/2014/main" id="{FC1A214F-E5AF-697A-BF04-0EE2D96DA87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79D90E5-956F-AAF6-384F-5B05F9DC2E1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40315158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070C39EE-2E42-B29E-4EE4-E130FA34B3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7365"/>
            <a:ext cx="12192000" cy="6912729"/>
          </a:xfrm>
          <a:prstGeom prst="rect">
            <a:avLst/>
          </a:prstGeom>
        </p:spPr>
      </p:pic>
      <p:sp>
        <p:nvSpPr>
          <p:cNvPr id="6" name="テキスト ボックス 5">
            <a:extLst>
              <a:ext uri="{FF2B5EF4-FFF2-40B4-BE49-F238E27FC236}">
                <a16:creationId xmlns:a16="http://schemas.microsoft.com/office/drawing/2014/main" id="{1B14CB02-9303-C131-6630-0B014CEF9756}"/>
              </a:ext>
            </a:extLst>
          </p:cNvPr>
          <p:cNvSpPr txBox="1"/>
          <p:nvPr/>
        </p:nvSpPr>
        <p:spPr>
          <a:xfrm>
            <a:off x="5638800" y="2971800"/>
            <a:ext cx="914400" cy="914400"/>
          </a:xfrm>
          <a:prstGeom prst="rect">
            <a:avLst/>
          </a:prstGeom>
          <a:noFill/>
        </p:spPr>
        <p:txBody>
          <a:bodyPr wrap="square" rtlCol="0">
            <a:spAutoFit/>
          </a:bodyPr>
          <a:lstStyle/>
          <a:p>
            <a:endParaRPr kumimoji="1" lang="ja-JP" altLang="en-US" dirty="0"/>
          </a:p>
        </p:txBody>
      </p:sp>
      <p:sp>
        <p:nvSpPr>
          <p:cNvPr id="7" name="テキスト ボックス 6">
            <a:extLst>
              <a:ext uri="{FF2B5EF4-FFF2-40B4-BE49-F238E27FC236}">
                <a16:creationId xmlns:a16="http://schemas.microsoft.com/office/drawing/2014/main" id="{47986A07-DD4D-9655-F139-08FE6E898645}"/>
              </a:ext>
            </a:extLst>
          </p:cNvPr>
          <p:cNvSpPr txBox="1"/>
          <p:nvPr/>
        </p:nvSpPr>
        <p:spPr>
          <a:xfrm>
            <a:off x="476250" y="177800"/>
            <a:ext cx="11137900" cy="6153150"/>
          </a:xfrm>
          <a:prstGeom prst="rect">
            <a:avLst/>
          </a:prstGeom>
          <a:noFill/>
        </p:spPr>
        <p:txBody>
          <a:bodyPr wrap="square" rtlCol="0">
            <a:spAutoFit/>
          </a:bodyPr>
          <a:lstStyle/>
          <a:p>
            <a:endParaRPr kumimoji="1" lang="ja-JP" altLang="en-US" dirty="0"/>
          </a:p>
        </p:txBody>
      </p:sp>
      <p:sp>
        <p:nvSpPr>
          <p:cNvPr id="8" name="テキスト ボックス 7">
            <a:extLst>
              <a:ext uri="{FF2B5EF4-FFF2-40B4-BE49-F238E27FC236}">
                <a16:creationId xmlns:a16="http://schemas.microsoft.com/office/drawing/2014/main" id="{FC2575EE-63F1-6F47-7796-A2ECFC66AAB0}"/>
              </a:ext>
            </a:extLst>
          </p:cNvPr>
          <p:cNvSpPr txBox="1"/>
          <p:nvPr/>
        </p:nvSpPr>
        <p:spPr>
          <a:xfrm>
            <a:off x="285750" y="-13269"/>
            <a:ext cx="11620500" cy="7140416"/>
          </a:xfrm>
          <a:prstGeom prst="rect">
            <a:avLst/>
          </a:prstGeom>
          <a:noFill/>
        </p:spPr>
        <p:txBody>
          <a:bodyPr wrap="square" rtlCol="0">
            <a:spAutoFit/>
          </a:bodyPr>
          <a:lstStyle/>
          <a:p>
            <a:r>
              <a:rPr lang="ja-JP" altLang="en-US" sz="3200" b="1" dirty="0">
                <a:solidFill>
                  <a:schemeClr val="bg1"/>
                </a:solidFill>
                <a:latin typeface="メイリオ" panose="020B0604030504040204" pitchFamily="50" charset="-128"/>
                <a:ea typeface="メイリオ" panose="020B0604030504040204" pitchFamily="50" charset="-128"/>
              </a:rPr>
              <a:t>立岡靴工房　　立岡　海人　様</a:t>
            </a:r>
            <a:endParaRPr kumimoji="1" lang="en-US" altLang="ja-JP" sz="3200" b="1" dirty="0">
              <a:solidFill>
                <a:schemeClr val="bg1"/>
              </a:solidFill>
              <a:latin typeface="メイリオ" panose="020B0604030504040204" pitchFamily="50" charset="-128"/>
              <a:ea typeface="メイリオ" panose="020B0604030504040204" pitchFamily="50" charset="-128"/>
            </a:endParaRPr>
          </a:p>
          <a:p>
            <a:br>
              <a:rPr kumimoji="1" lang="en-US" altLang="ja-JP" sz="2400" b="1" dirty="0">
                <a:solidFill>
                  <a:schemeClr val="bg1"/>
                </a:solidFill>
                <a:latin typeface="Meiryo UI" panose="020B0604030504040204" pitchFamily="50" charset="-128"/>
                <a:ea typeface="Meiryo UI" panose="020B0604030504040204" pitchFamily="50" charset="-128"/>
              </a:rPr>
            </a:br>
            <a:r>
              <a:rPr kumimoji="1" lang="ja-JP" altLang="en-US" sz="24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私は立岡靴工房　立岡　海人さん</a:t>
            </a:r>
            <a:r>
              <a:rPr lang="ja-JP" altLang="en-US" sz="24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を推薦致します。</a:t>
            </a:r>
            <a:endParaRPr kumimoji="1" lang="en-US" altLang="ja-JP" sz="24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p>
            <a:r>
              <a:rPr lang="ja-JP" altLang="en-US" sz="2400" b="1" dirty="0">
                <a:solidFill>
                  <a:schemeClr val="bg1"/>
                </a:solidFill>
                <a:latin typeface="Meiryo UI" panose="020B0604030504040204" pitchFamily="50" charset="-128"/>
                <a:ea typeface="Meiryo UI" panose="020B0604030504040204" pitchFamily="50" charset="-128"/>
              </a:rPr>
              <a:t>                                                                 　</a:t>
            </a:r>
            <a:br>
              <a:rPr lang="en-US" altLang="ja-JP" sz="2400" b="1" dirty="0">
                <a:solidFill>
                  <a:schemeClr val="bg1"/>
                </a:solidFill>
                <a:latin typeface="Meiryo UI" panose="020B0604030504040204" pitchFamily="50" charset="-128"/>
                <a:ea typeface="Meiryo UI" panose="020B0604030504040204" pitchFamily="50" charset="-128"/>
              </a:rPr>
            </a:br>
            <a:r>
              <a:rPr lang="ja-JP" altLang="en-US" sz="2400" b="1" dirty="0">
                <a:solidFill>
                  <a:schemeClr val="bg1"/>
                </a:solidFill>
                <a:latin typeface="Meiryo UI" panose="020B0604030504040204" pitchFamily="50" charset="-128"/>
                <a:ea typeface="Meiryo UI" panose="020B0604030504040204" pitchFamily="50" charset="-128"/>
              </a:rPr>
              <a:t>岡山県内の夫婦でまだまだ小規模ではあるが革製品を基調とした雑貨制作をされている知り合いが、同県での人脈拡大も含め、県内の製造業者やイベント、マルシェ出店などに関わるかたとの繋がりを求めていたので立岡さんを紹介しました。</a:t>
            </a:r>
            <a:endParaRPr lang="en-US" altLang="ja-JP" sz="2400" b="1" dirty="0">
              <a:solidFill>
                <a:schemeClr val="bg1"/>
              </a:solidFill>
              <a:latin typeface="Meiryo UI" panose="020B0604030504040204" pitchFamily="50" charset="-128"/>
              <a:ea typeface="Meiryo UI" panose="020B0604030504040204" pitchFamily="50" charset="-128"/>
            </a:endParaRPr>
          </a:p>
          <a:p>
            <a:r>
              <a:rPr lang="ja-JP" altLang="en-US" sz="2400" b="1" dirty="0">
                <a:solidFill>
                  <a:schemeClr val="bg1"/>
                </a:solidFill>
                <a:latin typeface="Meiryo UI" panose="020B0604030504040204" pitchFamily="50" charset="-128"/>
                <a:ea typeface="Meiryo UI" panose="020B0604030504040204" pitchFamily="50" charset="-128"/>
              </a:rPr>
              <a:t>知り合いと後日お会いした時に立岡さんとのお話がどうだったかを聞きましたが、その方の業務拡大や協業の可能性のありそうな方を繋いでいただいたと喜んでいました。</a:t>
            </a:r>
            <a:br>
              <a:rPr lang="en-US" altLang="ja-JP" sz="2400" b="1" dirty="0">
                <a:solidFill>
                  <a:schemeClr val="bg1"/>
                </a:solidFill>
                <a:latin typeface="Meiryo UI" panose="020B0604030504040204" pitchFamily="50" charset="-128"/>
                <a:ea typeface="Meiryo UI" panose="020B0604030504040204" pitchFamily="50" charset="-128"/>
              </a:rPr>
            </a:br>
            <a:r>
              <a:rPr lang="ja-JP" altLang="en-US" sz="2400" b="1" dirty="0">
                <a:solidFill>
                  <a:schemeClr val="bg1"/>
                </a:solidFill>
                <a:latin typeface="Meiryo UI" panose="020B0604030504040204" pitchFamily="50" charset="-128"/>
                <a:ea typeface="Meiryo UI" panose="020B0604030504040204" pitchFamily="50" charset="-128"/>
              </a:rPr>
              <a:t>また、その方は立岡さん自身の仕事への関わり方や想い、理念などを聞かせてもらったそうで、その際の事を大変感銘を受けた、今までそのような話をしてくれる方はいなかったと業務関係の紹介以上に有意義だったと伝えてくれました。</a:t>
            </a:r>
            <a:endParaRPr lang="en-US" altLang="ja-JP" sz="2400" b="1" dirty="0">
              <a:solidFill>
                <a:schemeClr val="bg1"/>
              </a:solidFill>
              <a:latin typeface="Meiryo UI" panose="020B0604030504040204" pitchFamily="50" charset="-128"/>
              <a:ea typeface="Meiryo UI" panose="020B0604030504040204" pitchFamily="50" charset="-128"/>
            </a:endParaRPr>
          </a:p>
          <a:p>
            <a:r>
              <a:rPr lang="ja-JP" altLang="en-US" sz="2400" b="1" dirty="0">
                <a:solidFill>
                  <a:schemeClr val="bg1"/>
                </a:solidFill>
                <a:latin typeface="Meiryo UI" panose="020B0604030504040204" pitchFamily="50" charset="-128"/>
                <a:ea typeface="Meiryo UI" panose="020B0604030504040204" pitchFamily="50" charset="-128"/>
              </a:rPr>
              <a:t>当事者も喜んでいたしわたし自身も、深い仲でもなく一見の紹介相手でも惜しみない対応をしていただける方なのだなと改めて信頼を深める事が出来ました。</a:t>
            </a:r>
            <a:br>
              <a:rPr lang="en-US" altLang="ja-JP" sz="2400" b="1" dirty="0">
                <a:solidFill>
                  <a:schemeClr val="bg1"/>
                </a:solidFill>
                <a:latin typeface="Meiryo UI" panose="020B0604030504040204" pitchFamily="50" charset="-128"/>
                <a:ea typeface="Meiryo UI" panose="020B0604030504040204" pitchFamily="50" charset="-128"/>
              </a:rPr>
            </a:br>
            <a:endParaRPr lang="en-US" altLang="ja-JP" sz="2400" b="1" dirty="0">
              <a:solidFill>
                <a:schemeClr val="bg1"/>
              </a:solidFill>
              <a:latin typeface="Meiryo UI" panose="020B0604030504040204" pitchFamily="50" charset="-128"/>
              <a:ea typeface="Meiryo UI" panose="020B0604030504040204" pitchFamily="50" charset="-128"/>
            </a:endParaRPr>
          </a:p>
          <a:p>
            <a:r>
              <a:rPr lang="ja-JP" altLang="en-US" sz="2400" b="1">
                <a:solidFill>
                  <a:schemeClr val="bg1"/>
                </a:solidFill>
                <a:latin typeface="Meiryo UI" panose="020B0604030504040204" pitchFamily="50" charset="-128"/>
                <a:ea typeface="Meiryo UI" panose="020B0604030504040204" pitchFamily="50" charset="-128"/>
              </a:rPr>
              <a:t>よって私は立岡靴</a:t>
            </a:r>
            <a:r>
              <a:rPr lang="ja-JP" altLang="en-US" sz="2400" b="1" dirty="0">
                <a:solidFill>
                  <a:schemeClr val="bg1"/>
                </a:solidFill>
                <a:latin typeface="Meiryo UI" panose="020B0604030504040204" pitchFamily="50" charset="-128"/>
                <a:ea typeface="Meiryo UI" panose="020B0604030504040204" pitchFamily="50" charset="-128"/>
              </a:rPr>
              <a:t>工房の立岡海人さんを推薦致します。</a:t>
            </a:r>
            <a:endParaRPr lang="en-US" altLang="ja-JP" sz="2400" b="1" dirty="0">
              <a:solidFill>
                <a:schemeClr val="bg1"/>
              </a:solidFill>
              <a:latin typeface="Meiryo UI" panose="020B0604030504040204" pitchFamily="50" charset="-128"/>
              <a:ea typeface="Meiryo UI" panose="020B0604030504040204" pitchFamily="50" charset="-128"/>
            </a:endParaRPr>
          </a:p>
          <a:p>
            <a:r>
              <a:rPr lang="en-US" altLang="ja-JP" sz="2400" b="1" dirty="0">
                <a:solidFill>
                  <a:schemeClr val="bg1"/>
                </a:solidFill>
                <a:latin typeface="Meiryo UI" panose="020B0604030504040204" pitchFamily="50" charset="-128"/>
                <a:ea typeface="Meiryo UI" panose="020B0604030504040204" pitchFamily="50" charset="-128"/>
              </a:rPr>
              <a:t>                                                              2025</a:t>
            </a:r>
            <a:r>
              <a:rPr lang="ja-JP" altLang="en-US" sz="2400" b="1" dirty="0">
                <a:solidFill>
                  <a:schemeClr val="bg1"/>
                </a:solidFill>
                <a:latin typeface="Meiryo UI" panose="020B0604030504040204" pitchFamily="50" charset="-128"/>
                <a:ea typeface="Meiryo UI" panose="020B0604030504040204" pitchFamily="50" charset="-128"/>
              </a:rPr>
              <a:t>年</a:t>
            </a:r>
            <a:r>
              <a:rPr lang="en-US" altLang="ja-JP" sz="2400" b="1" dirty="0">
                <a:solidFill>
                  <a:schemeClr val="bg1"/>
                </a:solidFill>
                <a:latin typeface="Meiryo UI" panose="020B0604030504040204" pitchFamily="50" charset="-128"/>
                <a:ea typeface="Meiryo UI" panose="020B0604030504040204" pitchFamily="50" charset="-128"/>
              </a:rPr>
              <a:t>    1</a:t>
            </a:r>
            <a:r>
              <a:rPr lang="ja-JP" altLang="en-US" sz="2400" b="1" dirty="0">
                <a:solidFill>
                  <a:schemeClr val="bg1"/>
                </a:solidFill>
                <a:latin typeface="Meiryo UI" panose="020B0604030504040204" pitchFamily="50" charset="-128"/>
                <a:ea typeface="Meiryo UI" panose="020B0604030504040204" pitchFamily="50" charset="-128"/>
              </a:rPr>
              <a:t>月　</a:t>
            </a:r>
            <a:r>
              <a:rPr lang="en-US" altLang="ja-JP" sz="2400" b="1" dirty="0">
                <a:solidFill>
                  <a:schemeClr val="bg1"/>
                </a:solidFill>
                <a:latin typeface="Meiryo UI" panose="020B0604030504040204" pitchFamily="50" charset="-128"/>
                <a:ea typeface="Meiryo UI" panose="020B0604030504040204" pitchFamily="50" charset="-128"/>
              </a:rPr>
              <a:t>22</a:t>
            </a:r>
            <a:r>
              <a:rPr lang="ja-JP" altLang="en-US" sz="2400" b="1" dirty="0">
                <a:solidFill>
                  <a:schemeClr val="bg1"/>
                </a:solidFill>
                <a:latin typeface="Meiryo UI" panose="020B0604030504040204" pitchFamily="50" charset="-128"/>
                <a:ea typeface="Meiryo UI" panose="020B0604030504040204" pitchFamily="50" charset="-128"/>
              </a:rPr>
              <a:t>日　</a:t>
            </a:r>
            <a:endParaRPr lang="en-US" altLang="ja-JP" sz="2400" b="1" dirty="0">
              <a:solidFill>
                <a:schemeClr val="bg1"/>
              </a:solidFill>
              <a:latin typeface="Meiryo UI" panose="020B0604030504040204" pitchFamily="50" charset="-128"/>
              <a:ea typeface="Meiryo UI" panose="020B0604030504040204" pitchFamily="50" charset="-128"/>
            </a:endParaRPr>
          </a:p>
          <a:p>
            <a:r>
              <a:rPr lang="ja-JP" altLang="en-US" sz="2400" b="1" dirty="0">
                <a:solidFill>
                  <a:schemeClr val="bg1"/>
                </a:solidFill>
                <a:latin typeface="Meiryo UI" panose="020B0604030504040204" pitchFamily="50" charset="-128"/>
                <a:ea typeface="Meiryo UI" panose="020B0604030504040204" pitchFamily="50" charset="-128"/>
              </a:rPr>
              <a:t>　　　　　　　　　　　　　　　　　　　　　　　　　　　　　　株式会社ハート・プランニング　木村健悟</a:t>
            </a:r>
            <a:endParaRPr lang="en-US" altLang="ja-JP" sz="2400" b="1" dirty="0">
              <a:solidFill>
                <a:schemeClr val="bg1"/>
              </a:solidFill>
              <a:latin typeface="Meiryo UI" panose="020B0604030504040204" pitchFamily="50" charset="-128"/>
              <a:ea typeface="Meiryo UI" panose="020B0604030504040204" pitchFamily="50" charset="-128"/>
            </a:endParaRPr>
          </a:p>
          <a:p>
            <a:endParaRPr lang="en-US" altLang="ja-JP" dirty="0"/>
          </a:p>
        </p:txBody>
      </p:sp>
    </p:spTree>
    <p:extLst>
      <p:ext uri="{BB962C8B-B14F-4D97-AF65-F5344CB8AC3E}">
        <p14:creationId xmlns:p14="http://schemas.microsoft.com/office/powerpoint/2010/main" val="204608062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631</TotalTime>
  <Words>248</Words>
  <Application>Microsoft Office PowerPoint</Application>
  <PresentationFormat>ワイド画面</PresentationFormat>
  <Paragraphs>8</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メイリオ</vt: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原 亜紀子</dc:creator>
  <cp:lastModifiedBy>健悟 木村</cp:lastModifiedBy>
  <cp:revision>22</cp:revision>
  <dcterms:created xsi:type="dcterms:W3CDTF">2022-10-24T17:35:58Z</dcterms:created>
  <dcterms:modified xsi:type="dcterms:W3CDTF">2025-01-22T13:56:55Z</dcterms:modified>
</cp:coreProperties>
</file>