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8288000" cy="10287000"/>
  <p:notesSz cx="6858000" cy="9144000"/>
  <p:embeddedFontLst>
    <p:embeddedFont>
      <p:font typeface="セザンヌ Bold" panose="02020800000000000000" pitchFamily="18" charset="-128"/>
      <p:regular r:id="rId3"/>
      <p:bold r:id="rId4"/>
    </p:embeddedFont>
    <p:embeddedFont>
      <p:font typeface="セザンヌ Medium" panose="02020600000000000000" pitchFamily="18" charset="-128"/>
      <p:regular r:id="rId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80" d="100"/>
          <a:sy n="80" d="100"/>
        </p:scale>
        <p:origin x="82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font" Target="fonts/font1.fntdata"/><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font" Target="fonts/font3.fntdata"/><Relationship Id="rId4" Type="http://schemas.openxmlformats.org/officeDocument/2006/relationships/font" Target="fonts/font2.fntdata"/><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100000">
            <a:off x="-335613" y="-5698214"/>
            <a:ext cx="11076061" cy="11076061"/>
            <a:chOff x="0" y="0"/>
            <a:chExt cx="14768081" cy="14768081"/>
          </a:xfrm>
        </p:grpSpPr>
        <p:pic>
          <p:nvPicPr>
            <p:cNvPr id="3" name="Picture 3"/>
            <p:cNvPicPr>
              <a:picLocks noChangeAspect="1"/>
            </p:cNvPicPr>
            <p:nvPr/>
          </p:nvPicPr>
          <p:blipFill>
            <a:blip r:embed="rId2">
              <a:alphaModFix amt="40000"/>
            </a:blip>
            <a:srcRect l="7145" r="7145"/>
            <a:stretch>
              <a:fillRect/>
            </a:stretch>
          </p:blipFill>
          <p:spPr>
            <a:xfrm>
              <a:off x="0" y="0"/>
              <a:ext cx="14768081" cy="14768081"/>
            </a:xfrm>
            <a:prstGeom prst="rect">
              <a:avLst/>
            </a:prstGeom>
          </p:spPr>
        </p:pic>
      </p:grpSp>
      <p:grpSp>
        <p:nvGrpSpPr>
          <p:cNvPr id="4" name="Group 4"/>
          <p:cNvGrpSpPr/>
          <p:nvPr/>
        </p:nvGrpSpPr>
        <p:grpSpPr>
          <a:xfrm rot="8100000">
            <a:off x="-3542467" y="6503335"/>
            <a:ext cx="8902816" cy="8902816"/>
            <a:chOff x="0" y="0"/>
            <a:chExt cx="11870421" cy="11870421"/>
          </a:xfrm>
        </p:grpSpPr>
        <p:pic>
          <p:nvPicPr>
            <p:cNvPr id="5" name="Picture 5"/>
            <p:cNvPicPr>
              <a:picLocks noChangeAspect="1"/>
            </p:cNvPicPr>
            <p:nvPr/>
          </p:nvPicPr>
          <p:blipFill>
            <a:blip r:embed="rId2">
              <a:alphaModFix amt="40000"/>
            </a:blip>
            <a:srcRect l="7145" r="7145"/>
            <a:stretch>
              <a:fillRect/>
            </a:stretch>
          </p:blipFill>
          <p:spPr>
            <a:xfrm>
              <a:off x="0" y="0"/>
              <a:ext cx="11870421" cy="11870421"/>
            </a:xfrm>
            <a:prstGeom prst="rect">
              <a:avLst/>
            </a:prstGeom>
          </p:spPr>
        </p:pic>
      </p:grpSp>
      <p:sp>
        <p:nvSpPr>
          <p:cNvPr id="6" name="Freeform 6"/>
          <p:cNvSpPr/>
          <p:nvPr/>
        </p:nvSpPr>
        <p:spPr>
          <a:xfrm>
            <a:off x="12954165" y="2171700"/>
            <a:ext cx="5061109" cy="7907982"/>
          </a:xfrm>
          <a:custGeom>
            <a:avLst/>
            <a:gdLst/>
            <a:ahLst/>
            <a:cxnLst/>
            <a:rect l="l" t="t" r="r" b="b"/>
            <a:pathLst>
              <a:path w="5061109" h="7907982">
                <a:moveTo>
                  <a:pt x="0" y="0"/>
                </a:moveTo>
                <a:lnTo>
                  <a:pt x="5061109" y="0"/>
                </a:lnTo>
                <a:lnTo>
                  <a:pt x="5061109" y="7907982"/>
                </a:lnTo>
                <a:lnTo>
                  <a:pt x="0" y="79079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ja-JP" altLang="en-US"/>
          </a:p>
        </p:txBody>
      </p:sp>
      <p:sp>
        <p:nvSpPr>
          <p:cNvPr id="7" name="TextBox 7"/>
          <p:cNvSpPr txBox="1"/>
          <p:nvPr/>
        </p:nvSpPr>
        <p:spPr>
          <a:xfrm>
            <a:off x="764911" y="1813285"/>
            <a:ext cx="17070304" cy="7738913"/>
          </a:xfrm>
          <a:prstGeom prst="rect">
            <a:avLst/>
          </a:prstGeom>
        </p:spPr>
        <p:txBody>
          <a:bodyPr lIns="0" tIns="0" rIns="0" bIns="0" rtlCol="0" anchor="t">
            <a:spAutoFit/>
          </a:bodyPr>
          <a:lstStyle/>
          <a:p>
            <a:pPr algn="l">
              <a:lnSpc>
                <a:spcPts val="3780"/>
              </a:lnSpc>
            </a:pPr>
            <a:r>
              <a:rPr lang="en-US" sz="2400" b="1" spc="270" dirty="0" err="1">
                <a:solidFill>
                  <a:srgbClr val="294460"/>
                </a:solidFill>
                <a:latin typeface="セザンヌ Medium"/>
                <a:ea typeface="セザンヌ Medium"/>
                <a:cs typeface="セザンヌ Medium"/>
                <a:sym typeface="セザンヌ Medium"/>
              </a:rPr>
              <a:t>私は、株式会社ハート・プランニングの木村健悟さんを推薦いたします</a:t>
            </a:r>
            <a:r>
              <a:rPr lang="en-US" sz="2400" b="1" spc="270" dirty="0">
                <a:solidFill>
                  <a:srgbClr val="294460"/>
                </a:solidFill>
                <a:latin typeface="セザンヌ Medium"/>
                <a:ea typeface="セザンヌ Medium"/>
                <a:cs typeface="セザンヌ Medium"/>
                <a:sym typeface="セザンヌ Medium"/>
              </a:rPr>
              <a:t>。</a:t>
            </a:r>
          </a:p>
          <a:p>
            <a:pPr algn="l">
              <a:lnSpc>
                <a:spcPts val="3780"/>
              </a:lnSpc>
            </a:pP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プロバスケチームを運営されている会社の経営企画を担当されている知り合いがおり</a:t>
            </a:r>
            <a:r>
              <a:rPr lang="en-US" sz="2400" b="1" spc="270" dirty="0">
                <a:solidFill>
                  <a:srgbClr val="294460"/>
                </a:solidFill>
                <a:latin typeface="セザンヌ Medium"/>
                <a:ea typeface="セザンヌ Medium"/>
                <a:cs typeface="セザンヌ Medium"/>
                <a:sym typeface="セザンヌ Medium"/>
              </a:rPr>
              <a:t>、</a:t>
            </a: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木村さんのデニム素材を使ったオリジナルの製品についてご紹介させていただきました</a:t>
            </a:r>
            <a:r>
              <a:rPr lang="en-US" sz="2400" b="1" spc="270" dirty="0">
                <a:solidFill>
                  <a:srgbClr val="294460"/>
                </a:solidFill>
                <a:latin typeface="セザンヌ Medium"/>
                <a:ea typeface="セザンヌ Medium"/>
                <a:cs typeface="セザンヌ Medium"/>
                <a:sym typeface="セザンヌ Medium"/>
              </a:rPr>
              <a:t>。</a:t>
            </a:r>
          </a:p>
          <a:p>
            <a:pPr algn="l">
              <a:lnSpc>
                <a:spcPts val="3780"/>
              </a:lnSpc>
            </a:pP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この会社様は会社の掲げるミッションの実現ならびに浸透を非常に大切にされております</a:t>
            </a:r>
            <a:r>
              <a:rPr lang="en-US" sz="2400" b="1" spc="270" dirty="0">
                <a:solidFill>
                  <a:srgbClr val="294460"/>
                </a:solidFill>
                <a:latin typeface="セザンヌ Medium"/>
                <a:ea typeface="セザンヌ Medium"/>
                <a:cs typeface="セザンヌ Medium"/>
                <a:sym typeface="セザンヌ Medium"/>
              </a:rPr>
              <a:t>。</a:t>
            </a: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一方で、チケットだけの売り上げだと相当経営が苦しい状況でもあり、スクール事業や物販なども</a:t>
            </a: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精力的に展開されている状況でした</a:t>
            </a:r>
            <a:r>
              <a:rPr lang="en-US" sz="2400" b="1" spc="270" dirty="0">
                <a:solidFill>
                  <a:srgbClr val="294460"/>
                </a:solidFill>
                <a:latin typeface="セザンヌ Medium"/>
                <a:ea typeface="セザンヌ Medium"/>
                <a:cs typeface="セザンヌ Medium"/>
                <a:sym typeface="セザンヌ Medium"/>
              </a:rPr>
              <a:t>。</a:t>
            </a:r>
          </a:p>
          <a:p>
            <a:pPr algn="l">
              <a:lnSpc>
                <a:spcPts val="3780"/>
              </a:lnSpc>
            </a:pP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そんな中で木村さんのオリジナルの製品作成については、自社のブランディングならびに売上向上の</a:t>
            </a: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a:solidFill>
                  <a:srgbClr val="294460"/>
                </a:solidFill>
                <a:latin typeface="セザンヌ Medium"/>
                <a:ea typeface="セザンヌ Medium"/>
                <a:cs typeface="セザンヌ Medium"/>
                <a:sym typeface="セザンヌ Medium"/>
              </a:rPr>
              <a:t>2点において「自社にとって新たな価値が生まれる可能性を感じた」と非常に喜んでおられました。</a:t>
            </a:r>
          </a:p>
          <a:p>
            <a:pPr algn="l">
              <a:lnSpc>
                <a:spcPts val="3780"/>
              </a:lnSpc>
            </a:pP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木村さんの、真摯にご対応いただく顧客志向の姿勢に加えて、唯一無二のプロダクト</a:t>
            </a: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そして豊富な実績が、先方の心に響くご提案になったものと実感しています</a:t>
            </a:r>
            <a:r>
              <a:rPr lang="en-US" sz="2400" b="1" spc="270" dirty="0">
                <a:solidFill>
                  <a:srgbClr val="294460"/>
                </a:solidFill>
                <a:latin typeface="セザンヌ Medium"/>
                <a:ea typeface="セザンヌ Medium"/>
                <a:cs typeface="セザンヌ Medium"/>
                <a:sym typeface="セザンヌ Medium"/>
              </a:rPr>
              <a:t>。</a:t>
            </a:r>
          </a:p>
          <a:p>
            <a:pPr algn="l">
              <a:lnSpc>
                <a:spcPts val="3780"/>
              </a:lnSpc>
            </a:pPr>
            <a:endParaRPr lang="en-US" sz="2400" b="1" spc="270" dirty="0">
              <a:solidFill>
                <a:srgbClr val="294460"/>
              </a:solidFill>
              <a:latin typeface="セザンヌ Medium"/>
              <a:ea typeface="セザンヌ Medium"/>
              <a:cs typeface="セザンヌ Medium"/>
              <a:sym typeface="セザンヌ Medium"/>
            </a:endParaRPr>
          </a:p>
          <a:p>
            <a:pPr algn="l">
              <a:lnSpc>
                <a:spcPts val="3780"/>
              </a:lnSpc>
            </a:pPr>
            <a:r>
              <a:rPr lang="en-US" sz="2400" b="1" spc="270" dirty="0" err="1">
                <a:solidFill>
                  <a:srgbClr val="294460"/>
                </a:solidFill>
                <a:latin typeface="セザンヌ Medium"/>
                <a:ea typeface="セザンヌ Medium"/>
                <a:cs typeface="セザンヌ Medium"/>
                <a:sym typeface="セザンヌ Medium"/>
              </a:rPr>
              <a:t>以上より、私は</a:t>
            </a:r>
            <a:r>
              <a:rPr lang="en-US" altLang="ja-JP" sz="2400" b="1" spc="270" dirty="0" err="1">
                <a:solidFill>
                  <a:srgbClr val="294460"/>
                </a:solidFill>
                <a:latin typeface="セザンヌ Medium"/>
                <a:ea typeface="セザンヌ Medium"/>
                <a:cs typeface="セザンヌ Medium"/>
                <a:sym typeface="セザンヌ Medium"/>
              </a:rPr>
              <a:t>株式会社ハート・プランニング</a:t>
            </a:r>
            <a:r>
              <a:rPr lang="en-US" sz="2400" b="1" spc="270" dirty="0" err="1">
                <a:solidFill>
                  <a:srgbClr val="294460"/>
                </a:solidFill>
                <a:latin typeface="セザンヌ Medium"/>
                <a:ea typeface="セザンヌ Medium"/>
                <a:cs typeface="セザンヌ Medium"/>
                <a:sym typeface="セザンヌ Medium"/>
              </a:rPr>
              <a:t>の木村健悟さんを推薦いたします</a:t>
            </a:r>
            <a:r>
              <a:rPr lang="en-US" sz="2400" b="1" spc="270" dirty="0">
                <a:solidFill>
                  <a:srgbClr val="294460"/>
                </a:solidFill>
                <a:latin typeface="セザンヌ Medium"/>
                <a:ea typeface="セザンヌ Medium"/>
                <a:cs typeface="セザンヌ Medium"/>
                <a:sym typeface="セザンヌ Medium"/>
              </a:rPr>
              <a:t>。</a:t>
            </a:r>
          </a:p>
        </p:txBody>
      </p:sp>
      <p:sp>
        <p:nvSpPr>
          <p:cNvPr id="8" name="TextBox 8"/>
          <p:cNvSpPr txBox="1"/>
          <p:nvPr/>
        </p:nvSpPr>
        <p:spPr>
          <a:xfrm>
            <a:off x="764911" y="399908"/>
            <a:ext cx="16599221" cy="896207"/>
          </a:xfrm>
          <a:prstGeom prst="rect">
            <a:avLst/>
          </a:prstGeom>
        </p:spPr>
        <p:txBody>
          <a:bodyPr lIns="0" tIns="0" rIns="0" bIns="0" rtlCol="0" anchor="t">
            <a:spAutoFit/>
          </a:bodyPr>
          <a:lstStyle/>
          <a:p>
            <a:pPr algn="l">
              <a:lnSpc>
                <a:spcPts val="7808"/>
              </a:lnSpc>
            </a:pPr>
            <a:r>
              <a:rPr lang="en-US" sz="5400" b="1" spc="650" dirty="0" err="1">
                <a:solidFill>
                  <a:srgbClr val="294460"/>
                </a:solidFill>
                <a:latin typeface="セザンヌ Bold"/>
                <a:ea typeface="セザンヌ Bold"/>
                <a:cs typeface="セザンヌ Bold"/>
                <a:sym typeface="セザンヌ Bold"/>
              </a:rPr>
              <a:t>株式会社ハート・プランニング</a:t>
            </a:r>
            <a:r>
              <a:rPr lang="en-US" sz="5400" b="1" spc="650" dirty="0">
                <a:solidFill>
                  <a:srgbClr val="294460"/>
                </a:solidFill>
                <a:latin typeface="セザンヌ Bold"/>
                <a:ea typeface="セザンヌ Bold"/>
                <a:cs typeface="セザンヌ Bold"/>
                <a:sym typeface="セザンヌ Bold"/>
              </a:rPr>
              <a:t>　</a:t>
            </a:r>
            <a:r>
              <a:rPr lang="en-US" sz="5400" b="1" spc="650" dirty="0" err="1">
                <a:solidFill>
                  <a:srgbClr val="294460"/>
                </a:solidFill>
                <a:latin typeface="セザンヌ Bold"/>
                <a:ea typeface="セザンヌ Bold"/>
                <a:cs typeface="セザンヌ Bold"/>
                <a:sym typeface="セザンヌ Bold"/>
              </a:rPr>
              <a:t>木村</a:t>
            </a:r>
            <a:r>
              <a:rPr lang="en-US" sz="5400" b="1" spc="650" dirty="0">
                <a:solidFill>
                  <a:srgbClr val="294460"/>
                </a:solidFill>
                <a:latin typeface="セザンヌ Bold"/>
                <a:ea typeface="セザンヌ Bold"/>
                <a:cs typeface="セザンヌ Bold"/>
                <a:sym typeface="セザンヌ Bold"/>
              </a:rPr>
              <a:t> </a:t>
            </a:r>
            <a:r>
              <a:rPr lang="en-US" sz="5400" b="1" spc="650" dirty="0" err="1">
                <a:solidFill>
                  <a:srgbClr val="294460"/>
                </a:solidFill>
                <a:latin typeface="セザンヌ Bold"/>
                <a:ea typeface="セザンヌ Bold"/>
                <a:cs typeface="セザンヌ Bold"/>
                <a:sym typeface="セザンヌ Bold"/>
              </a:rPr>
              <a:t>健悟様</a:t>
            </a:r>
            <a:endParaRPr lang="en-US" sz="5400" b="1" spc="650" dirty="0">
              <a:solidFill>
                <a:srgbClr val="294460"/>
              </a:solidFill>
              <a:latin typeface="セザンヌ Bold"/>
              <a:ea typeface="セザンヌ Bold"/>
              <a:cs typeface="セザンヌ Bold"/>
              <a:sym typeface="セザンヌ Bold"/>
            </a:endParaRPr>
          </a:p>
        </p:txBody>
      </p:sp>
      <p:sp>
        <p:nvSpPr>
          <p:cNvPr id="9" name="TextBox 9"/>
          <p:cNvSpPr txBox="1"/>
          <p:nvPr/>
        </p:nvSpPr>
        <p:spPr>
          <a:xfrm>
            <a:off x="13716000" y="8664278"/>
            <a:ext cx="5102597" cy="1151662"/>
          </a:xfrm>
          <a:prstGeom prst="rect">
            <a:avLst/>
          </a:prstGeom>
        </p:spPr>
        <p:txBody>
          <a:bodyPr lIns="0" tIns="0" rIns="0" bIns="0" rtlCol="0" anchor="t">
            <a:spAutoFit/>
          </a:bodyPr>
          <a:lstStyle/>
          <a:p>
            <a:pPr algn="ctr">
              <a:lnSpc>
                <a:spcPts val="3080"/>
              </a:lnSpc>
            </a:pPr>
            <a:r>
              <a:rPr lang="en-US" sz="2200" b="1" spc="220" dirty="0">
                <a:solidFill>
                  <a:srgbClr val="294460"/>
                </a:solidFill>
                <a:latin typeface="セザンヌ Medium"/>
                <a:ea typeface="セザンヌ Medium"/>
                <a:cs typeface="セザンヌ Medium"/>
                <a:sym typeface="セザンヌ Medium"/>
              </a:rPr>
              <a:t>2025年1月27日</a:t>
            </a:r>
          </a:p>
          <a:p>
            <a:pPr algn="ctr">
              <a:lnSpc>
                <a:spcPts val="3080"/>
              </a:lnSpc>
            </a:pPr>
            <a:r>
              <a:rPr lang="en-US" sz="2200" b="1" spc="220" dirty="0" err="1">
                <a:solidFill>
                  <a:srgbClr val="294460"/>
                </a:solidFill>
                <a:latin typeface="セザンヌ Medium"/>
                <a:ea typeface="セザンヌ Medium"/>
                <a:cs typeface="セザンヌ Medium"/>
                <a:sym typeface="セザンヌ Medium"/>
              </a:rPr>
              <a:t>株式会社BeCheerz</a:t>
            </a:r>
            <a:endParaRPr lang="en-US" sz="2200" b="1" spc="220" dirty="0">
              <a:solidFill>
                <a:srgbClr val="294460"/>
              </a:solidFill>
              <a:latin typeface="セザンヌ Medium"/>
              <a:ea typeface="セザンヌ Medium"/>
              <a:cs typeface="セザンヌ Medium"/>
              <a:sym typeface="セザンヌ Medium"/>
            </a:endParaRPr>
          </a:p>
          <a:p>
            <a:pPr algn="ctr">
              <a:lnSpc>
                <a:spcPts val="3080"/>
              </a:lnSpc>
            </a:pPr>
            <a:r>
              <a:rPr lang="en-US" sz="2200" b="1" spc="220" dirty="0" err="1">
                <a:solidFill>
                  <a:srgbClr val="294460"/>
                </a:solidFill>
                <a:latin typeface="セザンヌ Medium"/>
                <a:ea typeface="セザンヌ Medium"/>
                <a:cs typeface="セザンヌ Medium"/>
                <a:sym typeface="セザンヌ Medium"/>
              </a:rPr>
              <a:t>小中貴晃</a:t>
            </a:r>
            <a:endParaRPr lang="en-US" sz="2200" b="1" spc="220" dirty="0">
              <a:solidFill>
                <a:srgbClr val="294460"/>
              </a:solidFill>
              <a:latin typeface="セザンヌ Medium"/>
              <a:ea typeface="セザンヌ Medium"/>
              <a:cs typeface="セザンヌ Medium"/>
              <a:sym typeface="セザンヌ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68</Words>
  <Application>Microsoft Macintosh PowerPoint</Application>
  <PresentationFormat>ユーザー設定</PresentationFormat>
  <Paragraphs>20</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Arial</vt:lpstr>
      <vt:lpstr>セザンヌ Medium</vt:lpstr>
      <vt:lpstr>Calibri</vt:lpstr>
      <vt:lpstr>セザンヌ Bold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Female Technology</dc:title>
  <cp:lastModifiedBy>小中 貴晃</cp:lastModifiedBy>
  <cp:revision>6</cp:revision>
  <dcterms:created xsi:type="dcterms:W3CDTF">2006-08-16T00:00:00Z</dcterms:created>
  <dcterms:modified xsi:type="dcterms:W3CDTF">2025-01-27T04:33:25Z</dcterms:modified>
  <dc:identifier>DAGdWK10USk</dc:identifier>
</cp:coreProperties>
</file>