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53" autoAdjust="0"/>
    <p:restoredTop sz="96693" autoAdjust="0"/>
  </p:normalViewPr>
  <p:slideViewPr>
    <p:cSldViewPr snapToGrid="0">
      <p:cViewPr varScale="1">
        <p:scale>
          <a:sx n="66" d="100"/>
          <a:sy n="66" d="100"/>
        </p:scale>
        <p:origin x="85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556593-3DA1-449A-8B1A-2523F76A5877}" type="datetimeFigureOut">
              <a:rPr kumimoji="1" lang="ja-JP" altLang="en-US" smtClean="0"/>
              <a:t>2025/7/13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DD9A98-A6B9-4823-A199-25F9C2FD031F}" type="slidenum">
              <a:rPr kumimoji="1" lang="ja-JP" altLang="en-US" smtClean="0"/>
              <a:t>‹#›</a:t>
            </a:fld>
            <a:endParaRPr kumimoji="1" lang="ja-JP" altLang="en-US"/>
          </a:p>
        </p:txBody>
      </p:sp>
    </p:spTree>
    <p:extLst>
      <p:ext uri="{BB962C8B-B14F-4D97-AF65-F5344CB8AC3E}">
        <p14:creationId xmlns:p14="http://schemas.microsoft.com/office/powerpoint/2010/main" val="40284433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DD9A98-A6B9-4823-A199-25F9C2FD031F}" type="slidenum">
              <a:rPr kumimoji="1" lang="ja-JP" altLang="en-US" smtClean="0"/>
              <a:t>1</a:t>
            </a:fld>
            <a:endParaRPr kumimoji="1" lang="ja-JP" altLang="en-US"/>
          </a:p>
        </p:txBody>
      </p:sp>
    </p:spTree>
    <p:extLst>
      <p:ext uri="{BB962C8B-B14F-4D97-AF65-F5344CB8AC3E}">
        <p14:creationId xmlns:p14="http://schemas.microsoft.com/office/powerpoint/2010/main" val="1387234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7/13/2025</a:t>
            </a:fld>
            <a:endParaRPr lang="en-US" dirty="0"/>
          </a:p>
        </p:txBody>
      </p:sp>
      <p:sp>
        <p:nvSpPr>
          <p:cNvPr id="5" name="Footer Placeholder 4"/>
          <p:cNvSpPr>
            <a:spLocks noGrp="1"/>
          </p:cNvSpPr>
          <p:nvPr>
            <p:ph type="ftr" sz="quarter" idx="11"/>
          </p:nvPr>
        </p:nvSpPr>
        <p:spPr>
          <a:xfrm>
            <a:off x="1451579" y="329307"/>
            <a:ext cx="5626774" cy="309201"/>
          </a:xfrm>
        </p:spPr>
        <p:txBody>
          <a:bodyPr/>
          <a:lstStyle/>
          <a:p>
            <a:endParaRPr lang="en-US" dirty="0"/>
          </a:p>
        </p:txBody>
      </p:sp>
      <p:sp>
        <p:nvSpPr>
          <p:cNvPr id="6" name="Slide Number Placeholder 5"/>
          <p:cNvSpPr>
            <a:spLocks noGrp="1"/>
          </p:cNvSpPr>
          <p:nvPr>
            <p:ph type="sldNum" sz="quarter" idx="12"/>
          </p:nvPr>
        </p:nvSpPr>
        <p:spPr>
          <a:xfrm>
            <a:off x="476834" y="798973"/>
            <a:ext cx="811019" cy="503578"/>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7/13/2025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488794"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56025" y="2821491"/>
            <a:ext cx="4488794"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7/13/2025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7/13/2025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ja-JP" altLang="en-US"/>
              <a:t>アイコンをクリックして図を追加</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7/13/2025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7/13/2025</a:t>
            </a:fld>
            <a:endParaRPr lang="en-US" dirty="0"/>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kumimoji="1"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C284AAF-0A60-0718-9CE6-453E1BDF5BAB}"/>
              </a:ext>
            </a:extLst>
          </p:cNvPr>
          <p:cNvSpPr txBox="1"/>
          <p:nvPr/>
        </p:nvSpPr>
        <p:spPr>
          <a:xfrm>
            <a:off x="4849505" y="90549"/>
            <a:ext cx="2492990" cy="646331"/>
          </a:xfrm>
          <a:prstGeom prst="rect">
            <a:avLst/>
          </a:prstGeom>
          <a:noFill/>
        </p:spPr>
        <p:txBody>
          <a:bodyPr wrap="none" rtlCol="0">
            <a:spAutoFit/>
          </a:bodyPr>
          <a:lstStyle/>
          <a:p>
            <a:r>
              <a:rPr kumimoji="1" lang="ja-JP" altLang="en-US" sz="3600" dirty="0">
                <a:latin typeface="UD デジタル 教科書体 N-B" panose="02020700000000000000" pitchFamily="17" charset="-128"/>
                <a:ea typeface="UD デジタル 教科書体 N-B" panose="02020700000000000000" pitchFamily="17" charset="-128"/>
              </a:rPr>
              <a:t>推薦の言葉</a:t>
            </a:r>
            <a:endParaRPr kumimoji="1" lang="ja-JP" altLang="en-US" sz="3600" dirty="0"/>
          </a:p>
        </p:txBody>
      </p:sp>
      <p:sp>
        <p:nvSpPr>
          <p:cNvPr id="7" name="テキスト ボックス 6">
            <a:extLst>
              <a:ext uri="{FF2B5EF4-FFF2-40B4-BE49-F238E27FC236}">
                <a16:creationId xmlns:a16="http://schemas.microsoft.com/office/drawing/2014/main" id="{BFC0663E-2B1A-3F4D-F7DB-95B03DF19F27}"/>
              </a:ext>
            </a:extLst>
          </p:cNvPr>
          <p:cNvSpPr txBox="1"/>
          <p:nvPr/>
        </p:nvSpPr>
        <p:spPr>
          <a:xfrm>
            <a:off x="336011" y="883111"/>
            <a:ext cx="11519978" cy="4154984"/>
          </a:xfrm>
          <a:prstGeom prst="rect">
            <a:avLst/>
          </a:prstGeom>
          <a:solidFill>
            <a:schemeClr val="tx1">
              <a:lumMod val="50000"/>
              <a:alpha val="50000"/>
            </a:schemeClr>
          </a:solidFill>
        </p:spPr>
        <p:txBody>
          <a:bodyPr wrap="square" rtlCol="0">
            <a:spAutoFit/>
          </a:bodyPr>
          <a:lstStyle/>
          <a:p>
            <a:r>
              <a:rPr lang="ja-JP" altLang="en-US" sz="3200" dirty="0">
                <a:latin typeface="UD デジタル 教科書体 N-B" panose="02020700000000000000" pitchFamily="17" charset="-128"/>
                <a:ea typeface="UD デジタル 教科書体 N-B" panose="02020700000000000000" pitchFamily="17" charset="-128"/>
              </a:rPr>
              <a:t>有限会社いさみや　代表取締役　畠山　憲之　様</a:t>
            </a:r>
            <a:endParaRPr kumimoji="1" lang="en-US" altLang="ja-JP" sz="3200" b="1" dirty="0">
              <a:latin typeface="UD デジタル 教科書体 N-B" panose="02020700000000000000" pitchFamily="17" charset="-128"/>
              <a:ea typeface="UD デジタル 教科書体 N-B" panose="02020700000000000000" pitchFamily="17" charset="-128"/>
            </a:endParaRPr>
          </a:p>
          <a:p>
            <a:endParaRPr kumimoji="1" lang="en-US" altLang="ja-JP" sz="3200" b="1" dirty="0">
              <a:latin typeface="UD デジタル 教科書体 N-B" panose="02020700000000000000" pitchFamily="17" charset="-128"/>
              <a:ea typeface="UD デジタル 教科書体 N-B" panose="02020700000000000000" pitchFamily="17" charset="-128"/>
            </a:endParaRPr>
          </a:p>
          <a:p>
            <a:r>
              <a:rPr lang="ja-JP" altLang="en-US" sz="2000" dirty="0">
                <a:latin typeface="UD デジタル 教科書体 N-B" panose="02020700000000000000" pitchFamily="17" charset="-128"/>
                <a:ea typeface="UD デジタル 教科書体 N-B" panose="02020700000000000000" pitchFamily="17" charset="-128"/>
              </a:rPr>
              <a:t>お世話になった弁護士の先生への感謝の気持ちを込めて、畠山さんの</a:t>
            </a:r>
            <a:r>
              <a:rPr lang="en-US" altLang="ja-JP" sz="2000" dirty="0">
                <a:latin typeface="UD デジタル 教科書体 N-B" panose="02020700000000000000" pitchFamily="17" charset="-128"/>
                <a:ea typeface="UD デジタル 教科書体 N-B" panose="02020700000000000000" pitchFamily="17" charset="-128"/>
              </a:rPr>
              <a:t>〈</a:t>
            </a:r>
            <a:r>
              <a:rPr lang="ja-JP" altLang="en-US" sz="2000" dirty="0">
                <a:latin typeface="UD デジタル 教科書体 N-B" panose="02020700000000000000" pitchFamily="17" charset="-128"/>
                <a:ea typeface="UD デジタル 教科書体 N-B" panose="02020700000000000000" pitchFamily="17" charset="-128"/>
              </a:rPr>
              <a:t>いさみや</a:t>
            </a:r>
            <a:r>
              <a:rPr lang="en-US" altLang="ja-JP" sz="2000" dirty="0">
                <a:latin typeface="UD デジタル 教科書体 N-B" panose="02020700000000000000" pitchFamily="17" charset="-128"/>
                <a:ea typeface="UD デジタル 教科書体 N-B" panose="02020700000000000000" pitchFamily="17" charset="-128"/>
              </a:rPr>
              <a:t>〉</a:t>
            </a:r>
            <a:r>
              <a:rPr lang="ja-JP" altLang="en-US" sz="2000" dirty="0">
                <a:latin typeface="UD デジタル 教科書体 N-B" panose="02020700000000000000" pitchFamily="17" charset="-128"/>
                <a:ea typeface="UD デジタル 教科書体 N-B" panose="02020700000000000000" pitchFamily="17" charset="-128"/>
              </a:rPr>
              <a:t>でマドレーヌを贈答用に購入いたしました。</a:t>
            </a:r>
          </a:p>
          <a:p>
            <a:r>
              <a:rPr lang="ja-JP" altLang="en-US" sz="2000" dirty="0">
                <a:latin typeface="UD デジタル 教科書体 N-B" panose="02020700000000000000" pitchFamily="17" charset="-128"/>
                <a:ea typeface="UD デジタル 教科書体 N-B" panose="02020700000000000000" pitchFamily="17" charset="-128"/>
              </a:rPr>
              <a:t>上品な包装と丁寧な仕上がりは、目上の方への贈り物としても申し分なく、箱を開けた瞬間からやさしい香りと美しい焼き色に心を奪われます。ひと口食べれば、素材の良さと真心が伝わるような、ふんわりとした食感と上品な甘さに、きっとどなたも笑顔になるはずです。</a:t>
            </a:r>
          </a:p>
          <a:p>
            <a:r>
              <a:rPr lang="ja-JP" altLang="en-US" sz="2000" dirty="0">
                <a:latin typeface="UD デジタル 教科書体 N-B" panose="02020700000000000000" pitchFamily="17" charset="-128"/>
                <a:ea typeface="UD デジタル 教科書体 N-B" panose="02020700000000000000" pitchFamily="17" charset="-128"/>
              </a:rPr>
              <a:t>畠山さんは、お菓子作りだけでなく「贈る人・贈られる人」両方の気持ちに寄り添った対応をしてくださる、信頼できる素晴らしい方です。</a:t>
            </a:r>
          </a:p>
          <a:p>
            <a:endParaRPr kumimoji="1" lang="en-US" altLang="ja-JP" sz="2000" b="1" dirty="0">
              <a:latin typeface="UD デジタル 教科書体 N-B" panose="02020700000000000000" pitchFamily="17" charset="-128"/>
              <a:ea typeface="UD デジタル 教科書体 N-B" panose="02020700000000000000" pitchFamily="17" charset="-128"/>
            </a:endParaRPr>
          </a:p>
          <a:p>
            <a:r>
              <a:rPr kumimoji="1" lang="ja-JP" altLang="en-US" sz="2000" b="1" dirty="0">
                <a:latin typeface="UD デジタル 教科書体 N-B" panose="02020700000000000000" pitchFamily="17" charset="-128"/>
                <a:ea typeface="UD デジタル 教科書体 N-B" panose="02020700000000000000" pitchFamily="17" charset="-128"/>
              </a:rPr>
              <a:t>このことから</a:t>
            </a:r>
            <a:endParaRPr kumimoji="1" lang="en-US" altLang="ja-JP" sz="2000" b="1" dirty="0">
              <a:latin typeface="UD デジタル 教科書体 N-B" panose="02020700000000000000" pitchFamily="17" charset="-128"/>
              <a:ea typeface="UD デジタル 教科書体 N-B" panose="02020700000000000000" pitchFamily="17" charset="-128"/>
            </a:endParaRPr>
          </a:p>
          <a:p>
            <a:r>
              <a:rPr lang="ja-JP" altLang="en-US" sz="2000" dirty="0">
                <a:latin typeface="UD デジタル 教科書体 N-B" panose="02020700000000000000" pitchFamily="17" charset="-128"/>
                <a:ea typeface="UD デジタル 教科書体 N-B" panose="02020700000000000000" pitchFamily="17" charset="-128"/>
              </a:rPr>
              <a:t>有限会社いさみや　代表取締役　畠山　憲之　様</a:t>
            </a:r>
            <a:r>
              <a:rPr kumimoji="0" lang="ja-JP" altLang="en-US" sz="2000" b="1" dirty="0">
                <a:latin typeface="UD デジタル 教科書体 N-B" panose="02020700000000000000" pitchFamily="17" charset="-128"/>
                <a:ea typeface="UD デジタル 教科書体 N-B" panose="02020700000000000000" pitchFamily="17" charset="-128"/>
              </a:rPr>
              <a:t>に感謝を持って推薦致します。</a:t>
            </a:r>
            <a:endParaRPr kumimoji="1" lang="en-US" altLang="ja-JP" sz="2000" b="1" dirty="0">
              <a:latin typeface="UD デジタル 教科書体 N-B" panose="02020700000000000000" pitchFamily="17" charset="-128"/>
              <a:ea typeface="UD デジタル 教科書体 N-B" panose="02020700000000000000" pitchFamily="17" charset="-128"/>
            </a:endParaRPr>
          </a:p>
        </p:txBody>
      </p:sp>
      <p:sp>
        <p:nvSpPr>
          <p:cNvPr id="8" name="テキスト ボックス 7">
            <a:extLst>
              <a:ext uri="{FF2B5EF4-FFF2-40B4-BE49-F238E27FC236}">
                <a16:creationId xmlns:a16="http://schemas.microsoft.com/office/drawing/2014/main" id="{62DFE908-785F-F17D-7BCC-7A149A8C1D03}"/>
              </a:ext>
            </a:extLst>
          </p:cNvPr>
          <p:cNvSpPr txBox="1"/>
          <p:nvPr/>
        </p:nvSpPr>
        <p:spPr>
          <a:xfrm>
            <a:off x="5043638" y="6305786"/>
            <a:ext cx="6687445" cy="461665"/>
          </a:xfrm>
          <a:prstGeom prst="rect">
            <a:avLst/>
          </a:prstGeom>
          <a:solidFill>
            <a:schemeClr val="tx1">
              <a:lumMod val="50000"/>
              <a:alpha val="50000"/>
            </a:schemeClr>
          </a:solidFill>
        </p:spPr>
        <p:txBody>
          <a:bodyPr wrap="square" rtlCol="0">
            <a:spAutoFit/>
          </a:bodyPr>
          <a:lstStyle/>
          <a:p>
            <a:r>
              <a:rPr lang="en-US" altLang="ja-JP" sz="2400" b="0" i="0" dirty="0">
                <a:effectLst/>
                <a:latin typeface="UD デジタル 教科書体 N-B" panose="02020700000000000000" pitchFamily="17" charset="-128"/>
                <a:ea typeface="UD デジタル 教科書体 N-B" panose="02020700000000000000" pitchFamily="17" charset="-128"/>
              </a:rPr>
              <a:t>2025</a:t>
            </a:r>
            <a:r>
              <a:rPr lang="ja-JP" altLang="en-US" sz="2400" b="0" i="0" dirty="0">
                <a:effectLst/>
                <a:latin typeface="UD デジタル 教科書体 N-B" panose="02020700000000000000" pitchFamily="17" charset="-128"/>
                <a:ea typeface="UD デジタル 教科書体 N-B" panose="02020700000000000000" pitchFamily="17" charset="-128"/>
              </a:rPr>
              <a:t>年</a:t>
            </a:r>
            <a:r>
              <a:rPr lang="en-US" altLang="ja-JP" sz="2400" b="0" i="0" dirty="0">
                <a:effectLst/>
                <a:latin typeface="UD デジタル 教科書体 N-B" panose="02020700000000000000" pitchFamily="17" charset="-128"/>
                <a:ea typeface="UD デジタル 教科書体 N-B" panose="02020700000000000000" pitchFamily="17" charset="-128"/>
              </a:rPr>
              <a:t>7</a:t>
            </a:r>
            <a:r>
              <a:rPr lang="ja-JP" altLang="en-US" sz="2400" b="0" i="0" dirty="0">
                <a:effectLst/>
                <a:latin typeface="UD デジタル 教科書体 N-B" panose="02020700000000000000" pitchFamily="17" charset="-128"/>
                <a:ea typeface="UD デジタル 教科書体 N-B" panose="02020700000000000000" pitchFamily="17" charset="-128"/>
              </a:rPr>
              <a:t>月</a:t>
            </a:r>
            <a:r>
              <a:rPr lang="en-US" altLang="ja-JP" sz="2400" b="0" i="0" dirty="0">
                <a:effectLst/>
                <a:latin typeface="UD デジタル 教科書体 N-B" panose="02020700000000000000" pitchFamily="17" charset="-128"/>
                <a:ea typeface="UD デジタル 教科書体 N-B" panose="02020700000000000000" pitchFamily="17" charset="-128"/>
              </a:rPr>
              <a:t>13</a:t>
            </a:r>
            <a:r>
              <a:rPr lang="ja-JP" altLang="en-US" sz="2400" b="0" i="0" dirty="0">
                <a:effectLst/>
                <a:latin typeface="UD デジタル 教科書体 N-B" panose="02020700000000000000" pitchFamily="17" charset="-128"/>
                <a:ea typeface="UD デジタル 教科書体 N-B" panose="02020700000000000000" pitchFamily="17" charset="-128"/>
              </a:rPr>
              <a:t>日　</a:t>
            </a:r>
            <a:r>
              <a:rPr lang="en-US" altLang="ja-JP" sz="2400" b="0" i="0" dirty="0" err="1">
                <a:effectLst/>
                <a:latin typeface="UD デジタル 教科書体 N-B" panose="02020700000000000000" pitchFamily="17" charset="-128"/>
                <a:ea typeface="UD デジタル 教科書体 N-B" panose="02020700000000000000" pitchFamily="17" charset="-128"/>
              </a:rPr>
              <a:t>Lueur</a:t>
            </a:r>
            <a:r>
              <a:rPr lang="ja-JP" altLang="en-US" sz="2400" b="0" i="0" dirty="0">
                <a:effectLst/>
                <a:latin typeface="UD デジタル 教科書体 N-B" panose="02020700000000000000" pitchFamily="17" charset="-128"/>
                <a:ea typeface="UD デジタル 教科書体 N-B" panose="02020700000000000000" pitchFamily="17" charset="-128"/>
              </a:rPr>
              <a:t>キャンドル　岩永 伸也</a:t>
            </a:r>
            <a:endParaRPr kumimoji="1" lang="en-US" altLang="ja-JP" sz="1600" b="1" dirty="0">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984230670"/>
      </p:ext>
    </p:extLst>
  </p:cSld>
  <p:clrMapOvr>
    <a:masterClrMapping/>
  </p:clrMapOvr>
</p:sld>
</file>

<file path=ppt/theme/theme1.xml><?xml version="1.0" encoding="utf-8"?>
<a:theme xmlns:a="http://schemas.openxmlformats.org/drawingml/2006/main" name="ギャラリー">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lery">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TM10001114[[fn=ギャラリー]]</Template>
  <TotalTime>58</TotalTime>
  <Words>169</Words>
  <Application>Microsoft Office PowerPoint</Application>
  <PresentationFormat>ワイド画面</PresentationFormat>
  <Paragraphs>11</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UD デジタル 教科書体 N-B</vt:lpstr>
      <vt:lpstr>游ゴシック</vt:lpstr>
      <vt:lpstr>Arial</vt:lpstr>
      <vt:lpstr>Rockwell</vt:lpstr>
      <vt:lpstr>ギャラリー</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伸也 岩永</dc:creator>
  <cp:lastModifiedBy>伸也 岩永</cp:lastModifiedBy>
  <cp:revision>4</cp:revision>
  <dcterms:created xsi:type="dcterms:W3CDTF">2025-04-01T05:01:09Z</dcterms:created>
  <dcterms:modified xsi:type="dcterms:W3CDTF">2025-07-12T23:57:06Z</dcterms:modified>
</cp:coreProperties>
</file>