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8288000" cy="10287000"/>
  <p:notesSz cx="6858000" cy="9144000"/>
  <p:embeddedFontLst>
    <p:embeddedFont>
      <p:font typeface="M+" panose="020B0600070205080204" charset="-128"/>
      <p:regular r:id="rId3"/>
    </p:embeddedFont>
    <p:embeddedFont>
      <p:font typeface="M+ Bold" panose="020B0600070205080204" charset="-128"/>
      <p:regular r:id="rId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4" d="100"/>
          <a:sy n="64" d="100"/>
        </p:scale>
        <p:origin x="32"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font" Target="fonts/font2.fntdata"/><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俊明 今西" userId="c0bf69a292721d5e" providerId="LiveId" clId="{49264C1E-2597-4174-AD91-9E1805F8C3E5}"/>
    <pc:docChg chg="custSel modSld">
      <pc:chgData name="俊明 今西" userId="c0bf69a292721d5e" providerId="LiveId" clId="{49264C1E-2597-4174-AD91-9E1805F8C3E5}" dt="2025-07-22T01:42:20.593" v="196" actId="120"/>
      <pc:docMkLst>
        <pc:docMk/>
      </pc:docMkLst>
      <pc:sldChg chg="modSp mod">
        <pc:chgData name="俊明 今西" userId="c0bf69a292721d5e" providerId="LiveId" clId="{49264C1E-2597-4174-AD91-9E1805F8C3E5}" dt="2025-07-22T01:42:20.593" v="196" actId="120"/>
        <pc:sldMkLst>
          <pc:docMk/>
          <pc:sldMk cId="0" sldId="256"/>
        </pc:sldMkLst>
        <pc:spChg chg="mod">
          <ac:chgData name="俊明 今西" userId="c0bf69a292721d5e" providerId="LiveId" clId="{49264C1E-2597-4174-AD91-9E1805F8C3E5}" dt="2025-07-22T01:41:35.961" v="163" actId="20577"/>
          <ac:spMkLst>
            <pc:docMk/>
            <pc:sldMk cId="0" sldId="256"/>
            <ac:spMk id="7" creationId="{00000000-0000-0000-0000-000000000000}"/>
          </ac:spMkLst>
        </pc:spChg>
        <pc:spChg chg="mod">
          <ac:chgData name="俊明 今西" userId="c0bf69a292721d5e" providerId="LiveId" clId="{49264C1E-2597-4174-AD91-9E1805F8C3E5}" dt="2025-07-22T01:42:20.593" v="196" actId="120"/>
          <ac:spMkLst>
            <pc:docMk/>
            <pc:sldMk cId="0" sldId="256"/>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DE2"/>
        </a:solidFill>
        <a:effectLst/>
      </p:bgPr>
    </p:bg>
    <p:spTree>
      <p:nvGrpSpPr>
        <p:cNvPr id="1" name=""/>
        <p:cNvGrpSpPr/>
        <p:nvPr/>
      </p:nvGrpSpPr>
      <p:grpSpPr>
        <a:xfrm>
          <a:off x="0" y="0"/>
          <a:ext cx="0" cy="0"/>
          <a:chOff x="0" y="0"/>
          <a:chExt cx="0" cy="0"/>
        </a:xfrm>
      </p:grpSpPr>
      <p:sp>
        <p:nvSpPr>
          <p:cNvPr id="2" name="Freeform 2"/>
          <p:cNvSpPr/>
          <p:nvPr/>
        </p:nvSpPr>
        <p:spPr>
          <a:xfrm rot="-10800000">
            <a:off x="11541174" y="-3137501"/>
            <a:ext cx="6267646" cy="6172200"/>
          </a:xfrm>
          <a:custGeom>
            <a:avLst/>
            <a:gdLst/>
            <a:ahLst/>
            <a:cxnLst/>
            <a:rect l="l" t="t" r="r" b="b"/>
            <a:pathLst>
              <a:path w="6267646" h="6172200">
                <a:moveTo>
                  <a:pt x="0" y="0"/>
                </a:moveTo>
                <a:lnTo>
                  <a:pt x="6267646" y="0"/>
                </a:lnTo>
                <a:lnTo>
                  <a:pt x="6267646" y="6172200"/>
                </a:lnTo>
                <a:lnTo>
                  <a:pt x="0" y="6172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5433473" y="6657607"/>
            <a:ext cx="13167373" cy="4782287"/>
          </a:xfrm>
          <a:custGeom>
            <a:avLst/>
            <a:gdLst/>
            <a:ahLst/>
            <a:cxnLst/>
            <a:rect l="l" t="t" r="r" b="b"/>
            <a:pathLst>
              <a:path w="13167373" h="4782287">
                <a:moveTo>
                  <a:pt x="0" y="0"/>
                </a:moveTo>
                <a:lnTo>
                  <a:pt x="13167373" y="0"/>
                </a:lnTo>
                <a:lnTo>
                  <a:pt x="13167373" y="4782286"/>
                </a:lnTo>
                <a:lnTo>
                  <a:pt x="0" y="4782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939459" y="549272"/>
            <a:ext cx="16409082" cy="9395543"/>
            <a:chOff x="0" y="0"/>
            <a:chExt cx="4321734" cy="2474546"/>
          </a:xfrm>
        </p:grpSpPr>
        <p:sp>
          <p:nvSpPr>
            <p:cNvPr id="5" name="Freeform 5"/>
            <p:cNvSpPr/>
            <p:nvPr/>
          </p:nvSpPr>
          <p:spPr>
            <a:xfrm>
              <a:off x="0" y="0"/>
              <a:ext cx="4321733" cy="2474546"/>
            </a:xfrm>
            <a:custGeom>
              <a:avLst/>
              <a:gdLst/>
              <a:ahLst/>
              <a:cxnLst/>
              <a:rect l="l" t="t" r="r" b="b"/>
              <a:pathLst>
                <a:path w="4321733" h="2474546">
                  <a:moveTo>
                    <a:pt x="0" y="0"/>
                  </a:moveTo>
                  <a:lnTo>
                    <a:pt x="4321733" y="0"/>
                  </a:lnTo>
                  <a:lnTo>
                    <a:pt x="4321733" y="2474546"/>
                  </a:lnTo>
                  <a:lnTo>
                    <a:pt x="0" y="2474546"/>
                  </a:lnTo>
                  <a:close/>
                </a:path>
              </a:pathLst>
            </a:custGeom>
            <a:solidFill>
              <a:srgbClr val="F9FAFD"/>
            </a:solidFill>
          </p:spPr>
        </p:sp>
        <p:sp>
          <p:nvSpPr>
            <p:cNvPr id="6" name="TextBox 6"/>
            <p:cNvSpPr txBox="1"/>
            <p:nvPr/>
          </p:nvSpPr>
          <p:spPr>
            <a:xfrm>
              <a:off x="0" y="-47625"/>
              <a:ext cx="4321734" cy="2522171"/>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563729" y="1684297"/>
            <a:ext cx="14674997" cy="7129516"/>
          </a:xfrm>
          <a:prstGeom prst="rect">
            <a:avLst/>
          </a:prstGeom>
        </p:spPr>
        <p:txBody>
          <a:bodyPr lIns="0" tIns="0" rIns="0" bIns="0" rtlCol="0" anchor="t">
            <a:spAutoFit/>
          </a:bodyPr>
          <a:lstStyle/>
          <a:p>
            <a:pPr algn="l">
              <a:lnSpc>
                <a:spcPts val="104"/>
              </a:lnSpc>
            </a:pPr>
            <a:r>
              <a:rPr lang="en-US" sz="100" dirty="0" err="1">
                <a:solidFill>
                  <a:srgbClr val="000000"/>
                </a:solidFill>
                <a:latin typeface="M+"/>
                <a:ea typeface="M+"/>
                <a:cs typeface="M+"/>
                <a:sym typeface="M+"/>
              </a:rPr>
              <a:t>有限会社いさみや</a:t>
            </a:r>
            <a:r>
              <a:rPr lang="en-US" sz="100" dirty="0">
                <a:solidFill>
                  <a:srgbClr val="000000"/>
                </a:solidFill>
                <a:latin typeface="M+"/>
                <a:ea typeface="M+"/>
                <a:cs typeface="M+"/>
                <a:sym typeface="M+"/>
              </a:rPr>
              <a:t>　</a:t>
            </a:r>
            <a:r>
              <a:rPr lang="en-US" sz="100" dirty="0" err="1">
                <a:solidFill>
                  <a:srgbClr val="000000"/>
                </a:solidFill>
                <a:latin typeface="M+"/>
                <a:ea typeface="M+"/>
                <a:cs typeface="M+"/>
                <a:sym typeface="M+"/>
              </a:rPr>
              <a:t>畠山憲之様を推薦いたします</a:t>
            </a:r>
            <a:r>
              <a:rPr lang="en-US" sz="100" dirty="0">
                <a:solidFill>
                  <a:srgbClr val="000000"/>
                </a:solidFill>
                <a:latin typeface="M+"/>
                <a:ea typeface="M+"/>
                <a:cs typeface="M+"/>
                <a:sym typeface="M+"/>
              </a:rPr>
              <a:t>。</a:t>
            </a:r>
          </a:p>
          <a:p>
            <a:pPr algn="l">
              <a:lnSpc>
                <a:spcPts val="4170"/>
              </a:lnSpc>
            </a:pPr>
            <a:endParaRPr lang="en-US" sz="100" dirty="0">
              <a:solidFill>
                <a:srgbClr val="000000"/>
              </a:solidFill>
              <a:latin typeface="M+"/>
              <a:ea typeface="M+"/>
              <a:cs typeface="M+"/>
              <a:sym typeface="M+"/>
            </a:endParaRPr>
          </a:p>
          <a:p>
            <a:pPr algn="l">
              <a:lnSpc>
                <a:spcPts val="4170"/>
              </a:lnSpc>
            </a:pPr>
            <a:r>
              <a:rPr lang="en-US" sz="2979" dirty="0" err="1">
                <a:solidFill>
                  <a:srgbClr val="000000"/>
                </a:solidFill>
                <a:latin typeface="M+"/>
                <a:ea typeface="M+"/>
                <a:cs typeface="M+"/>
                <a:sym typeface="M+"/>
              </a:rPr>
              <a:t>以前お取引先様への贈答用として有限会社いさみや様の「小豆のチーズタルト」を購入させていただきました</a:t>
            </a:r>
            <a:r>
              <a:rPr lang="en-US" sz="2979" dirty="0">
                <a:solidFill>
                  <a:srgbClr val="000000"/>
                </a:solidFill>
                <a:latin typeface="M+"/>
                <a:ea typeface="M+"/>
                <a:cs typeface="M+"/>
                <a:sym typeface="M+"/>
              </a:rPr>
              <a:t>。</a:t>
            </a:r>
          </a:p>
          <a:p>
            <a:pPr algn="l">
              <a:lnSpc>
                <a:spcPts val="4170"/>
              </a:lnSpc>
            </a:pPr>
            <a:r>
              <a:rPr lang="en-US" sz="2979" dirty="0">
                <a:solidFill>
                  <a:srgbClr val="000000"/>
                </a:solidFill>
                <a:latin typeface="M+"/>
                <a:ea typeface="M+"/>
                <a:cs typeface="M+"/>
                <a:sym typeface="M+"/>
              </a:rPr>
              <a:t>後日、お召し上がりいただいた方の中に甘いものが苦手な方がいらっしゃったのですが「上品な甘さでとてもおいしかった」と大変喜んでいただけたとお聞きしました。</a:t>
            </a:r>
          </a:p>
          <a:p>
            <a:pPr algn="l">
              <a:lnSpc>
                <a:spcPts val="4170"/>
              </a:lnSpc>
            </a:pPr>
            <a:r>
              <a:rPr lang="en-US" sz="2979" dirty="0" err="1">
                <a:solidFill>
                  <a:srgbClr val="000000"/>
                </a:solidFill>
                <a:latin typeface="M+"/>
                <a:ea typeface="M+"/>
                <a:cs typeface="M+"/>
                <a:sym typeface="M+"/>
              </a:rPr>
              <a:t>お渡ししたお取引先様からも「今後、自分たちの贈答用にもぜひ購入したい」とお声をいただきました</a:t>
            </a:r>
            <a:r>
              <a:rPr lang="en-US" sz="2979" dirty="0">
                <a:solidFill>
                  <a:srgbClr val="000000"/>
                </a:solidFill>
                <a:latin typeface="M+"/>
                <a:ea typeface="M+"/>
                <a:cs typeface="M+"/>
                <a:sym typeface="M+"/>
              </a:rPr>
              <a:t>。</a:t>
            </a:r>
          </a:p>
          <a:p>
            <a:pPr algn="l">
              <a:lnSpc>
                <a:spcPts val="4170"/>
              </a:lnSpc>
            </a:pPr>
            <a:r>
              <a:rPr lang="en-US" sz="2979" dirty="0" err="1">
                <a:solidFill>
                  <a:srgbClr val="000000"/>
                </a:solidFill>
                <a:latin typeface="M+"/>
                <a:ea typeface="M+"/>
                <a:cs typeface="M+"/>
                <a:sym typeface="M+"/>
              </a:rPr>
              <a:t>味のクオリティはもちろんのこと、包装の美しさや品の良さも含め、どなたに差し上げても安心して喜んでいただける逸品です</a:t>
            </a:r>
            <a:r>
              <a:rPr lang="en-US" sz="2979" dirty="0">
                <a:solidFill>
                  <a:srgbClr val="000000"/>
                </a:solidFill>
                <a:latin typeface="M+"/>
                <a:ea typeface="M+"/>
                <a:cs typeface="M+"/>
                <a:sym typeface="M+"/>
              </a:rPr>
              <a:t>。</a:t>
            </a:r>
          </a:p>
          <a:p>
            <a:pPr algn="l">
              <a:lnSpc>
                <a:spcPts val="4170"/>
              </a:lnSpc>
            </a:pPr>
            <a:endParaRPr lang="en-US" sz="2979" dirty="0">
              <a:solidFill>
                <a:srgbClr val="000000"/>
              </a:solidFill>
              <a:latin typeface="M+"/>
              <a:ea typeface="M+"/>
              <a:cs typeface="M+"/>
              <a:sym typeface="M+"/>
            </a:endParaRPr>
          </a:p>
          <a:p>
            <a:pPr algn="l">
              <a:lnSpc>
                <a:spcPts val="4170"/>
              </a:lnSpc>
            </a:pPr>
            <a:r>
              <a:rPr lang="en-US" sz="2979" dirty="0" err="1">
                <a:solidFill>
                  <a:srgbClr val="000000"/>
                </a:solidFill>
                <a:latin typeface="M+"/>
                <a:ea typeface="M+"/>
                <a:cs typeface="M+"/>
                <a:sym typeface="M+"/>
              </a:rPr>
              <a:t>信頼できる贈答用の和菓子をお探しの方には自信をもって有限会社いさみや</a:t>
            </a:r>
            <a:r>
              <a:rPr lang="ja-JP" altLang="en-US" sz="2979" dirty="0">
                <a:solidFill>
                  <a:srgbClr val="000000"/>
                </a:solidFill>
                <a:latin typeface="M+"/>
                <a:ea typeface="M+"/>
                <a:cs typeface="M+"/>
                <a:sym typeface="M+"/>
              </a:rPr>
              <a:t>の</a:t>
            </a:r>
            <a:r>
              <a:rPr lang="en-US" sz="2979" dirty="0" err="1">
                <a:solidFill>
                  <a:srgbClr val="000000"/>
                </a:solidFill>
                <a:latin typeface="M+"/>
                <a:ea typeface="M+"/>
                <a:cs typeface="M+"/>
                <a:sym typeface="M+"/>
              </a:rPr>
              <a:t>畠山様を推薦いたします</a:t>
            </a:r>
            <a:r>
              <a:rPr lang="en-US" sz="2979" dirty="0">
                <a:solidFill>
                  <a:srgbClr val="000000"/>
                </a:solidFill>
                <a:latin typeface="M+"/>
                <a:ea typeface="M+"/>
                <a:cs typeface="M+"/>
                <a:sym typeface="M+"/>
              </a:rPr>
              <a:t>。</a:t>
            </a:r>
          </a:p>
          <a:p>
            <a:pPr algn="l">
              <a:lnSpc>
                <a:spcPts val="4170"/>
              </a:lnSpc>
            </a:pPr>
            <a:r>
              <a:rPr lang="ja-JP" altLang="en-US" sz="2979" dirty="0">
                <a:solidFill>
                  <a:srgbClr val="000000"/>
                </a:solidFill>
                <a:latin typeface="M+"/>
                <a:ea typeface="M+"/>
                <a:cs typeface="M+"/>
                <a:sym typeface="M+"/>
              </a:rPr>
              <a:t>　　　　　　　　　　　　　　　　　　　　株式会社 </a:t>
            </a:r>
            <a:r>
              <a:rPr lang="en-US" altLang="ja-JP" sz="2979" dirty="0" err="1">
                <a:solidFill>
                  <a:srgbClr val="000000"/>
                </a:solidFill>
                <a:latin typeface="M+"/>
                <a:ea typeface="M+"/>
                <a:cs typeface="M+"/>
                <a:sym typeface="M+"/>
              </a:rPr>
              <a:t>u’i</a:t>
            </a:r>
            <a:r>
              <a:rPr lang="ja-JP" altLang="en-US" sz="2979" dirty="0">
                <a:solidFill>
                  <a:srgbClr val="000000"/>
                </a:solidFill>
                <a:latin typeface="M+"/>
                <a:ea typeface="M+"/>
                <a:cs typeface="M+"/>
                <a:sym typeface="M+"/>
              </a:rPr>
              <a:t>　代表取締役　清原 佳彩美</a:t>
            </a:r>
            <a:endParaRPr lang="en-US" sz="2979" dirty="0">
              <a:solidFill>
                <a:srgbClr val="000000"/>
              </a:solidFill>
              <a:latin typeface="M+"/>
              <a:ea typeface="M+"/>
              <a:cs typeface="M+"/>
              <a:sym typeface="M+"/>
            </a:endParaRPr>
          </a:p>
          <a:p>
            <a:pPr algn="l">
              <a:lnSpc>
                <a:spcPts val="104"/>
              </a:lnSpc>
            </a:pPr>
            <a:endParaRPr lang="en-US" sz="2979" dirty="0">
              <a:solidFill>
                <a:srgbClr val="000000"/>
              </a:solidFill>
              <a:latin typeface="M+"/>
              <a:ea typeface="M+"/>
              <a:cs typeface="M+"/>
              <a:sym typeface="M+"/>
            </a:endParaRPr>
          </a:p>
        </p:txBody>
      </p:sp>
      <p:sp>
        <p:nvSpPr>
          <p:cNvPr id="8" name="TextBox 8"/>
          <p:cNvSpPr txBox="1"/>
          <p:nvPr/>
        </p:nvSpPr>
        <p:spPr>
          <a:xfrm>
            <a:off x="1806501" y="923925"/>
            <a:ext cx="14674997" cy="632481"/>
          </a:xfrm>
          <a:prstGeom prst="rect">
            <a:avLst/>
          </a:prstGeom>
        </p:spPr>
        <p:txBody>
          <a:bodyPr lIns="0" tIns="0" rIns="0" bIns="0" rtlCol="0" anchor="t">
            <a:spAutoFit/>
          </a:bodyPr>
          <a:lstStyle/>
          <a:p>
            <a:pPr>
              <a:lnSpc>
                <a:spcPts val="5249"/>
              </a:lnSpc>
            </a:pPr>
            <a:r>
              <a:rPr lang="en-US" sz="3749" b="1" dirty="0" err="1">
                <a:solidFill>
                  <a:srgbClr val="000000"/>
                </a:solidFill>
                <a:latin typeface="M+ Bold"/>
                <a:ea typeface="M+ Bold"/>
                <a:cs typeface="M+ Bold"/>
                <a:sym typeface="M+ Bold"/>
              </a:rPr>
              <a:t>有限会社いさみや</a:t>
            </a:r>
            <a:r>
              <a:rPr lang="en-US" sz="3749" b="1" dirty="0">
                <a:solidFill>
                  <a:srgbClr val="000000"/>
                </a:solidFill>
                <a:latin typeface="M+ Bold"/>
                <a:ea typeface="M+ Bold"/>
                <a:cs typeface="M+ Bold"/>
                <a:sym typeface="M+ Bold"/>
              </a:rPr>
              <a:t>　</a:t>
            </a:r>
            <a:r>
              <a:rPr lang="ja-JP" altLang="en-US" sz="3749" b="1" dirty="0">
                <a:solidFill>
                  <a:srgbClr val="000000"/>
                </a:solidFill>
                <a:latin typeface="M+ Bold"/>
                <a:ea typeface="M+ Bold"/>
                <a:cs typeface="M+ Bold"/>
                <a:sym typeface="M+ Bold"/>
              </a:rPr>
              <a:t>代表取締役　</a:t>
            </a:r>
            <a:r>
              <a:rPr lang="en-US" sz="3749" b="1" dirty="0" err="1">
                <a:solidFill>
                  <a:srgbClr val="000000"/>
                </a:solidFill>
                <a:latin typeface="M+ Bold"/>
                <a:ea typeface="M+ Bold"/>
                <a:cs typeface="M+ Bold"/>
                <a:sym typeface="M+ Bold"/>
              </a:rPr>
              <a:t>畠山憲之様</a:t>
            </a:r>
            <a:endParaRPr lang="en-US" sz="3749" b="1" dirty="0">
              <a:solidFill>
                <a:srgbClr val="000000"/>
              </a:solidFill>
              <a:latin typeface="M+ Bold"/>
              <a:ea typeface="M+ Bold"/>
              <a:cs typeface="M+ Bold"/>
              <a:sym typeface="M+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49</Words>
  <Application>Microsoft Office PowerPoint</Application>
  <PresentationFormat>ユーザー設定</PresentationFormat>
  <Paragraphs>10</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 Bold</vt:lpstr>
      <vt:lpstr>M+</vt:lpstr>
      <vt:lpstr>Arial</vt:lpstr>
      <vt:lpstr>Calibri</vt:lpstr>
      <vt:lpstr>Office Theme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見出し</dc:title>
  <cp:lastModifiedBy>俊明 今西</cp:lastModifiedBy>
  <cp:revision>1</cp:revision>
  <dcterms:created xsi:type="dcterms:W3CDTF">2006-08-16T00:00:00Z</dcterms:created>
  <dcterms:modified xsi:type="dcterms:W3CDTF">2025-07-22T01:42:26Z</dcterms:modified>
  <dc:identifier>DAGtxj_JsdA</dc:identifier>
</cp:coreProperties>
</file>