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7/22/2025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61BEF0D-F0BB-DE4B-95CE-6DB70DBA9567}" type="datetimeFigureOut">
              <a:rPr lang="en-US" dirty="0"/>
              <a:pPr/>
              <a:t>7/22/2025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7/22/2025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18B16F3E-0B45-4B5E-C47E-BA8E6738C9BD}"/>
              </a:ext>
            </a:extLst>
          </p:cNvPr>
          <p:cNvSpPr txBox="1"/>
          <p:nvPr/>
        </p:nvSpPr>
        <p:spPr>
          <a:xfrm>
            <a:off x="1376127" y="1629624"/>
            <a:ext cx="9949758" cy="523220"/>
          </a:xfrm>
          <a:prstGeom prst="rect">
            <a:avLst/>
          </a:prstGeom>
          <a:noFill/>
        </p:spPr>
        <p:txBody>
          <a:bodyPr wrap="square" rtlCol="0">
            <a:spAutoFit/>
          </a:bodyPr>
          <a:lstStyle/>
          <a:p>
            <a:r>
              <a:rPr kumimoji="1" lang="ja-JP" altLang="en-US" sz="2800" dirty="0">
                <a:latin typeface="+mj-ea"/>
                <a:ea typeface="+mj-ea"/>
              </a:rPr>
              <a:t>株式会社吉田屋漆器　代表取締役　吉田俊之様</a:t>
            </a:r>
          </a:p>
        </p:txBody>
      </p:sp>
      <p:sp>
        <p:nvSpPr>
          <p:cNvPr id="9" name="テキスト ボックス 8">
            <a:extLst>
              <a:ext uri="{FF2B5EF4-FFF2-40B4-BE49-F238E27FC236}">
                <a16:creationId xmlns:a16="http://schemas.microsoft.com/office/drawing/2014/main" id="{B85BF72E-2451-C2CB-4D9E-2C2ABA6AA12D}"/>
              </a:ext>
            </a:extLst>
          </p:cNvPr>
          <p:cNvSpPr txBox="1"/>
          <p:nvPr/>
        </p:nvSpPr>
        <p:spPr>
          <a:xfrm>
            <a:off x="1303699" y="2498756"/>
            <a:ext cx="9859224" cy="3970318"/>
          </a:xfrm>
          <a:prstGeom prst="rect">
            <a:avLst/>
          </a:prstGeom>
          <a:noFill/>
        </p:spPr>
        <p:txBody>
          <a:bodyPr wrap="square" rtlCol="0">
            <a:spAutoFit/>
          </a:bodyPr>
          <a:lstStyle/>
          <a:p>
            <a:pPr>
              <a:lnSpc>
                <a:spcPct val="150000"/>
              </a:lnSpc>
            </a:pPr>
            <a:r>
              <a:rPr kumimoji="1" lang="ja-JP" altLang="en-US" sz="1600" dirty="0">
                <a:latin typeface="+mj-ea"/>
                <a:ea typeface="+mj-ea"/>
              </a:rPr>
              <a:t>吉田様は、伝統技術と現代感覚を見事に融合された漆器の魅力を、私たちの生活の中に自然に</a:t>
            </a:r>
            <a:endParaRPr kumimoji="1" lang="en-US" altLang="ja-JP" sz="1600" dirty="0">
              <a:latin typeface="+mj-ea"/>
              <a:ea typeface="+mj-ea"/>
            </a:endParaRPr>
          </a:p>
          <a:p>
            <a:pPr>
              <a:lnSpc>
                <a:spcPct val="150000"/>
              </a:lnSpc>
            </a:pPr>
            <a:r>
              <a:rPr kumimoji="1" lang="ja-JP" altLang="en-US" sz="1600" dirty="0">
                <a:latin typeface="+mj-ea"/>
                <a:ea typeface="+mj-ea"/>
              </a:rPr>
              <a:t>溶け込まさせてくださる素晴らしい経営者です。</a:t>
            </a:r>
            <a:endParaRPr kumimoji="1" lang="en-US" altLang="ja-JP" sz="1600" dirty="0">
              <a:latin typeface="+mj-ea"/>
              <a:ea typeface="+mj-ea"/>
            </a:endParaRPr>
          </a:p>
          <a:p>
            <a:pPr>
              <a:lnSpc>
                <a:spcPct val="150000"/>
              </a:lnSpc>
            </a:pPr>
            <a:r>
              <a:rPr kumimoji="1" lang="ja-JP" altLang="en-US" sz="1600" dirty="0">
                <a:latin typeface="+mj-ea"/>
                <a:ea typeface="+mj-ea"/>
              </a:rPr>
              <a:t>私自身、母の日に吉田屋漆器様のお箸をプレゼントさせていただいたところ、「こんなに手に馴染む</a:t>
            </a:r>
            <a:endParaRPr kumimoji="1" lang="en-US" altLang="ja-JP" sz="1600" dirty="0">
              <a:latin typeface="+mj-ea"/>
              <a:ea typeface="+mj-ea"/>
            </a:endParaRPr>
          </a:p>
          <a:p>
            <a:pPr>
              <a:lnSpc>
                <a:spcPct val="150000"/>
              </a:lnSpc>
            </a:pPr>
            <a:r>
              <a:rPr kumimoji="1" lang="ja-JP" altLang="en-US" sz="1600" dirty="0">
                <a:latin typeface="+mj-ea"/>
                <a:ea typeface="+mj-ea"/>
              </a:rPr>
              <a:t>お箸は初めて」「毎日がちょっと豊かになるね」と、母が本当に嬉しそうに話してくれました。</a:t>
            </a:r>
            <a:endParaRPr kumimoji="1" lang="en-US" altLang="ja-JP" sz="1600" dirty="0">
              <a:latin typeface="+mj-ea"/>
              <a:ea typeface="+mj-ea"/>
            </a:endParaRPr>
          </a:p>
          <a:p>
            <a:pPr>
              <a:lnSpc>
                <a:spcPct val="150000"/>
              </a:lnSpc>
            </a:pPr>
            <a:r>
              <a:rPr kumimoji="1" lang="ja-JP" altLang="en-US" sz="1600" dirty="0">
                <a:latin typeface="+mj-ea"/>
                <a:ea typeface="+mj-ea"/>
              </a:rPr>
              <a:t>贈った側としても、相手の笑顔がみられることが何よりも喜びでした。</a:t>
            </a:r>
            <a:endParaRPr kumimoji="1" lang="en-US" altLang="ja-JP" sz="1600" dirty="0">
              <a:latin typeface="+mj-ea"/>
              <a:ea typeface="+mj-ea"/>
            </a:endParaRPr>
          </a:p>
          <a:p>
            <a:pPr>
              <a:lnSpc>
                <a:spcPct val="150000"/>
              </a:lnSpc>
            </a:pPr>
            <a:r>
              <a:rPr kumimoji="1" lang="ja-JP" altLang="en-US" sz="1600" dirty="0">
                <a:latin typeface="+mj-ea"/>
                <a:ea typeface="+mj-ea"/>
              </a:rPr>
              <a:t>また、吉田様のお人柄も非常に誠実で、お客様の想いや背景に寄り添った提案ができる方です。</a:t>
            </a:r>
            <a:endParaRPr kumimoji="1" lang="en-US" altLang="ja-JP" sz="1600" dirty="0">
              <a:latin typeface="+mj-ea"/>
              <a:ea typeface="+mj-ea"/>
            </a:endParaRPr>
          </a:p>
          <a:p>
            <a:pPr>
              <a:lnSpc>
                <a:spcPct val="150000"/>
              </a:lnSpc>
            </a:pPr>
            <a:r>
              <a:rPr kumimoji="1" lang="ja-JP" altLang="en-US" sz="1600" dirty="0">
                <a:latin typeface="+mj-ea"/>
                <a:ea typeface="+mj-ea"/>
              </a:rPr>
              <a:t>安心して大切な方をご紹介できる、まさに信頼できるパートナーです。</a:t>
            </a:r>
            <a:endParaRPr kumimoji="1" lang="en-US" altLang="ja-JP" sz="1600" dirty="0">
              <a:latin typeface="+mj-ea"/>
              <a:ea typeface="+mj-ea"/>
            </a:endParaRPr>
          </a:p>
          <a:p>
            <a:pPr>
              <a:lnSpc>
                <a:spcPct val="150000"/>
              </a:lnSpc>
            </a:pPr>
            <a:r>
              <a:rPr kumimoji="1" lang="ja-JP" altLang="en-US" sz="1600" dirty="0">
                <a:latin typeface="+mj-ea"/>
                <a:ea typeface="+mj-ea"/>
              </a:rPr>
              <a:t>これからも多くの方に、吉田屋漆器の魅力と吉田様の人柄を知っていただきたいと心から</a:t>
            </a:r>
            <a:endParaRPr kumimoji="1" lang="en-US" altLang="ja-JP" sz="1600" dirty="0">
              <a:latin typeface="+mj-ea"/>
              <a:ea typeface="+mj-ea"/>
            </a:endParaRPr>
          </a:p>
          <a:p>
            <a:pPr>
              <a:lnSpc>
                <a:spcPct val="150000"/>
              </a:lnSpc>
            </a:pPr>
            <a:r>
              <a:rPr kumimoji="1" lang="ja-JP" altLang="en-US" sz="1600" dirty="0">
                <a:latin typeface="+mj-ea"/>
                <a:ea typeface="+mj-ea"/>
              </a:rPr>
              <a:t>願っております。</a:t>
            </a:r>
            <a:endParaRPr kumimoji="1" lang="en-US" altLang="ja-JP" sz="1600" dirty="0">
              <a:latin typeface="+mj-ea"/>
              <a:ea typeface="+mj-ea"/>
            </a:endParaRPr>
          </a:p>
          <a:p>
            <a:r>
              <a:rPr kumimoji="1" lang="ja-JP" altLang="en-US" dirty="0">
                <a:latin typeface="+mj-ea"/>
                <a:ea typeface="+mj-ea"/>
              </a:rPr>
              <a:t>　　　　　　　　　　　　　　　　　　　　　　　　　　　　　　株式会社</a:t>
            </a:r>
            <a:r>
              <a:rPr kumimoji="1" lang="en-US" altLang="ja-JP" dirty="0" err="1">
                <a:latin typeface="+mj-ea"/>
                <a:ea typeface="+mj-ea"/>
              </a:rPr>
              <a:t>FinancialIntelligence</a:t>
            </a:r>
            <a:r>
              <a:rPr kumimoji="1" lang="ja-JP" altLang="en-US" dirty="0">
                <a:latin typeface="+mj-ea"/>
                <a:ea typeface="+mj-ea"/>
              </a:rPr>
              <a:t>　代表取締役　海沼 功</a:t>
            </a:r>
            <a:endParaRPr kumimoji="1" lang="en-US" altLang="ja-JP" dirty="0">
              <a:latin typeface="+mj-ea"/>
              <a:ea typeface="+mj-ea"/>
            </a:endParaRPr>
          </a:p>
          <a:p>
            <a:endParaRPr kumimoji="1" lang="ja-JP" altLang="en-US" dirty="0">
              <a:latin typeface="+mj-ea"/>
              <a:ea typeface="+mj-ea"/>
            </a:endParaRPr>
          </a:p>
        </p:txBody>
      </p:sp>
    </p:spTree>
    <p:extLst>
      <p:ext uri="{BB962C8B-B14F-4D97-AF65-F5344CB8AC3E}">
        <p14:creationId xmlns:p14="http://schemas.microsoft.com/office/powerpoint/2010/main" val="19787988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12</TotalTime>
  <Words>184</Words>
  <Application>Microsoft Office PowerPoint</Application>
  <PresentationFormat>ワイド画面</PresentationFormat>
  <Paragraphs>11</Paragraphs>
  <Slides>1</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1</vt:i4>
      </vt:variant>
    </vt:vector>
  </HeadingPairs>
  <TitlesOfParts>
    <vt:vector size="4" baseType="lpstr">
      <vt:lpstr>Arial</vt:lpstr>
      <vt:lpstr>Garamond</vt:lpstr>
      <vt:lpstr>オーガニック</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功 海沼</dc:creator>
  <cp:lastModifiedBy>功 海沼</cp:lastModifiedBy>
  <cp:revision>1</cp:revision>
  <dcterms:created xsi:type="dcterms:W3CDTF">2025-07-22T08:38:39Z</dcterms:created>
  <dcterms:modified xsi:type="dcterms:W3CDTF">2025-07-22T08:51:02Z</dcterms:modified>
</cp:coreProperties>
</file>