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4"/>
  </p:sldMasterIdLst>
  <p:notesMasterIdLst>
    <p:notesMasterId r:id="rId6"/>
  </p:notesMasterIdLst>
  <p:handoutMasterIdLst>
    <p:handoutMasterId r:id="rId7"/>
  </p:handoutMasterIdLst>
  <p:sldIdLst>
    <p:sldId id="268" r:id="rId5"/>
  </p:sldIdLst>
  <p:sldSz cx="12192000" cy="6858000"/>
  <p:notesSz cx="6858000" cy="9144000"/>
  <p:defaultTextStyle>
    <a:defPPr rtl="0">
      <a:defRPr lang="ja-jp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80"/>
  </p:normalViewPr>
  <p:slideViewPr>
    <p:cSldViewPr snapToGrid="0" snapToObjects="1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216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657B318-4508-4EE9-B617-B8B1B1BA73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52D7B1-295F-4F5D-AE63-19A5369C1D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0CFC9-EABD-4CA9-9D0F-2CA8A3F87793}" type="datetime5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2026/02/16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8F0E684-010B-4ECA-8F3C-BAB116F8F0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043518-B470-4124-9943-32E50E47FF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DDCA6-70DE-4A99-B26A-74B1CBBE3756}" type="slidenum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63859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DC7143A-D495-4804-9214-3DA153ECC477}" type="datetime5">
              <a:rPr kumimoji="1" lang="ja-JP" altLang="en-US" smtClean="0"/>
              <a:t>2026/02/16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noProof="0"/>
              <a:t>マスター テキストの書式設定</a:t>
            </a:r>
          </a:p>
          <a:p>
            <a:pPr lvl="1"/>
            <a:r>
              <a:rPr kumimoji="1" lang="ja-JP" altLang="en-US" noProof="0"/>
              <a:t>第 </a:t>
            </a:r>
            <a:r>
              <a:rPr kumimoji="1" lang="en-US" altLang="ja-JP" noProof="0"/>
              <a:t>2 </a:t>
            </a:r>
            <a:r>
              <a:rPr kumimoji="1" lang="ja-JP" altLang="en-US" noProof="0"/>
              <a:t>レベル</a:t>
            </a:r>
          </a:p>
          <a:p>
            <a:pPr lvl="2"/>
            <a:r>
              <a:rPr kumimoji="1" lang="ja-JP" altLang="en-US" noProof="0"/>
              <a:t>第 </a:t>
            </a:r>
            <a:r>
              <a:rPr kumimoji="1" lang="en-US" altLang="ja-JP" noProof="0"/>
              <a:t>3 </a:t>
            </a:r>
            <a:r>
              <a:rPr kumimoji="1" lang="ja-JP" altLang="en-US" noProof="0"/>
              <a:t>レベル</a:t>
            </a:r>
          </a:p>
          <a:p>
            <a:pPr lvl="3"/>
            <a:r>
              <a:rPr kumimoji="1" lang="ja-JP" altLang="en-US" noProof="0"/>
              <a:t>第 </a:t>
            </a:r>
            <a:r>
              <a:rPr kumimoji="1" lang="en-US" altLang="ja-JP" noProof="0"/>
              <a:t>4 </a:t>
            </a:r>
            <a:r>
              <a:rPr kumimoji="1" lang="ja-JP" altLang="en-US" noProof="0"/>
              <a:t>レベル</a:t>
            </a:r>
          </a:p>
          <a:p>
            <a:pPr lvl="4"/>
            <a:r>
              <a:rPr kumimoji="1" lang="ja-JP" altLang="en-US" noProof="0"/>
              <a:t>第 </a:t>
            </a:r>
            <a:r>
              <a:rPr kumimoji="1" lang="en-US" altLang="ja-JP" noProof="0"/>
              <a:t>5 </a:t>
            </a:r>
            <a:r>
              <a:rPr kumimoji="1"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F9FB12D-CEB5-4B93-AC57-C3B23CAAC5DC}" type="slidenum">
              <a:rPr kumimoji="1" lang="en-US" altLang="ja-JP" noProof="0" smtClean="0"/>
              <a:pPr/>
              <a:t>‹#›</a:t>
            </a:fld>
            <a:endParaRPr kumimoji="1"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6930860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9FB12D-CEB5-4B93-AC57-C3B23CAAC5DC}" type="slidenum">
              <a:rPr kumimoji="1" lang="en-US" altLang="ja-JP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829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D5F0F7-968B-4D4F-B6C9-6F90AFB5592D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7" name="フリーフォーム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6327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4A8B57-5AC1-48BE-BA25-5345F31803C6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12889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符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3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C5D1C6-5F4C-4DFA-800C-D2D0079B28CE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11" name="フリーフォーム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ja-JP" altLang="en-US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ja-JP" altLang="en-US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596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17E986-2DA3-419C-BED2-1675E92B4DB0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191375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符付きの名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21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E4CE15-6DFA-4A31-9978-273E6C10421E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11" name="フリーフォーム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ja-JP" altLang="en-US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ja-JP" altLang="en-US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0453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または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21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rtl="0">
              <a:buNone/>
            </a:pPr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75E41F-AB2B-4178-89A5-03B1D08BD2A4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06338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5485-5FD6-421E-9475-340416C5C692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8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901321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75C035-DA1F-4A34-BC6C-7303EC779BD3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8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61913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1B47DA-6201-4F96-9DD8-64A82CAF10AC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8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07143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182CA7-E212-4747-B216-0424FF31728F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04439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78E3EB-A282-4FF6-82D8-2AF22510E9BE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10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54565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422D89-EDC2-4D19-BEF9-432024B15E0B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12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185892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A6CF18-F696-414F-8D32-8CDDB8C9872F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7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31223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48BC04-BE68-4815-9D27-0868E5431501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6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94529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57C1C1-10C6-456E-9AAE-7A4971B9A576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76406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ja-JP" altLang="en-US" noProof="0"/>
              <a:t>アイコンをクリックして写真を追加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テキストのスタイルを編集する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ED394E-E5A6-4ECF-B5CB-AA97F045D8DE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ja-JP" altLang="en-US" noProof="0"/>
          </a:p>
        </p:txBody>
      </p:sp>
      <p:sp>
        <p:nvSpPr>
          <p:cNvPr id="9" name="フリーフォーム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42454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グループ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フリーフォーム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フリーフォーム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フリーフォーム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フリーフォーム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フリーフォーム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フリーフォーム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フリーフォーム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フリーフォーム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フリーフォーム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フリーフォーム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フリーフォーム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フリーフォーム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" name="グループ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フリーフォーム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フリーフォーム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フリーフォーム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フリーフォーム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フリーフォーム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フリーフォーム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フリーフォーム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フリーフォーム(F)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フリーフォーム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フリーフォーム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フリーフォーム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フリーフォーム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7" name="長方形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マスター テキストのスタイルを編集する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2CA1FF4-7A0F-44C9-8B40-1A90E63AE3A7}" type="datetime5">
              <a:rPr lang="ja-JP" altLang="en-US" noProof="0" smtClean="0"/>
              <a:t>2026/02/16</a:t>
            </a:fld>
            <a:endParaRPr lang="ja-JP" altLang="en-US" noProof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57F1E4F-1CFF-5643-939E-217C01CDF565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60952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  <p:sldLayoutId id="2147483781" r:id="rId14"/>
    <p:sldLayoutId id="2147483782" r:id="rId15"/>
    <p:sldLayoutId id="214748378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71000">
              <a:schemeClr val="accent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長方形 17">
            <a:extLst>
              <a:ext uri="{FF2B5EF4-FFF2-40B4-BE49-F238E27FC236}">
                <a16:creationId xmlns:a16="http://schemas.microsoft.com/office/drawing/2014/main" id="{93F2CC0B-D5F1-40B8-9CC6-4A36850B6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/>
          </a:p>
        </p:txBody>
      </p:sp>
      <p:grpSp>
        <p:nvGrpSpPr>
          <p:cNvPr id="20" name="グループ 19">
            <a:extLst>
              <a:ext uri="{FF2B5EF4-FFF2-40B4-BE49-F238E27FC236}">
                <a16:creationId xmlns:a16="http://schemas.microsoft.com/office/drawing/2014/main" id="{631C6CE6-1810-44ED-A6D7-3FF53040A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1" name="フリーフォーム 11">
              <a:extLst>
                <a:ext uri="{FF2B5EF4-FFF2-40B4-BE49-F238E27FC236}">
                  <a16:creationId xmlns:a16="http://schemas.microsoft.com/office/drawing/2014/main" id="{1F6D8BFE-D0D0-4BAE-9D5A-701DE7D3CE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フリーフォーム 12">
              <a:extLst>
                <a:ext uri="{FF2B5EF4-FFF2-40B4-BE49-F238E27FC236}">
                  <a16:creationId xmlns:a16="http://schemas.microsoft.com/office/drawing/2014/main" id="{53F86D30-CEDB-4D96-AF73-AA3CD5A43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3" name="フリーフォーム 13">
              <a:extLst>
                <a:ext uri="{FF2B5EF4-FFF2-40B4-BE49-F238E27FC236}">
                  <a16:creationId xmlns:a16="http://schemas.microsoft.com/office/drawing/2014/main" id="{F5187540-C4C8-410C-A395-69FCB1C86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フリーフォーム 14">
              <a:extLst>
                <a:ext uri="{FF2B5EF4-FFF2-40B4-BE49-F238E27FC236}">
                  <a16:creationId xmlns:a16="http://schemas.microsoft.com/office/drawing/2014/main" id="{75BD6E4A-797C-451B-B08F-D99C1A9D1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フリーフォーム 15">
              <a:extLst>
                <a:ext uri="{FF2B5EF4-FFF2-40B4-BE49-F238E27FC236}">
                  <a16:creationId xmlns:a16="http://schemas.microsoft.com/office/drawing/2014/main" id="{0D241082-BAFA-462E-827B-5814B020F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フリーフォーム 16">
              <a:extLst>
                <a:ext uri="{FF2B5EF4-FFF2-40B4-BE49-F238E27FC236}">
                  <a16:creationId xmlns:a16="http://schemas.microsoft.com/office/drawing/2014/main" id="{2920CCBD-116D-450B-9608-99F05F7D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フリーフォーム 17">
              <a:extLst>
                <a:ext uri="{FF2B5EF4-FFF2-40B4-BE49-F238E27FC236}">
                  <a16:creationId xmlns:a16="http://schemas.microsoft.com/office/drawing/2014/main" id="{A57CD3DE-CEAF-4BD4-A5EF-24B3E622B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フリーフォーム 18">
              <a:extLst>
                <a:ext uri="{FF2B5EF4-FFF2-40B4-BE49-F238E27FC236}">
                  <a16:creationId xmlns:a16="http://schemas.microsoft.com/office/drawing/2014/main" id="{4EC3258C-366B-4629-A7D3-5173D3637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フリーフォーム 19">
              <a:extLst>
                <a:ext uri="{FF2B5EF4-FFF2-40B4-BE49-F238E27FC236}">
                  <a16:creationId xmlns:a16="http://schemas.microsoft.com/office/drawing/2014/main" id="{D444D63A-CE2B-4ACD-BA0E-4ADECAD86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フリーフォーム 20">
              <a:extLst>
                <a:ext uri="{FF2B5EF4-FFF2-40B4-BE49-F238E27FC236}">
                  <a16:creationId xmlns:a16="http://schemas.microsoft.com/office/drawing/2014/main" id="{7A504DF6-187A-4A54-96E8-3F3F28AAA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フリーフォーム 21">
              <a:extLst>
                <a:ext uri="{FF2B5EF4-FFF2-40B4-BE49-F238E27FC236}">
                  <a16:creationId xmlns:a16="http://schemas.microsoft.com/office/drawing/2014/main" id="{FE04C6F5-6DC5-4C7E-9278-9BE624FC78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フリーフォーム 22">
              <a:extLst>
                <a:ext uri="{FF2B5EF4-FFF2-40B4-BE49-F238E27FC236}">
                  <a16:creationId xmlns:a16="http://schemas.microsoft.com/office/drawing/2014/main" id="{94A02D9B-E6A9-4D6A-9D2A-D81C76802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4" name="グループ 33">
            <a:extLst>
              <a:ext uri="{FF2B5EF4-FFF2-40B4-BE49-F238E27FC236}">
                <a16:creationId xmlns:a16="http://schemas.microsoft.com/office/drawing/2014/main" id="{B78034A6-3565-46AA-9E73-1C954666A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0"/>
            <a:ext cx="2356675" cy="6853284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35" name="フリーフォーム 27">
              <a:extLst>
                <a:ext uri="{FF2B5EF4-FFF2-40B4-BE49-F238E27FC236}">
                  <a16:creationId xmlns:a16="http://schemas.microsoft.com/office/drawing/2014/main" id="{04947AA2-A772-42CB-9CEC-065095D3D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フリーフォーム 28">
              <a:extLst>
                <a:ext uri="{FF2B5EF4-FFF2-40B4-BE49-F238E27FC236}">
                  <a16:creationId xmlns:a16="http://schemas.microsoft.com/office/drawing/2014/main" id="{83C52D84-DEC1-4E16-972E-8EEA5D5224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フリーフォーム 29">
              <a:extLst>
                <a:ext uri="{FF2B5EF4-FFF2-40B4-BE49-F238E27FC236}">
                  <a16:creationId xmlns:a16="http://schemas.microsoft.com/office/drawing/2014/main" id="{2036A28D-EF09-41F7-906F-CF405361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フリーフォーム 30">
              <a:extLst>
                <a:ext uri="{FF2B5EF4-FFF2-40B4-BE49-F238E27FC236}">
                  <a16:creationId xmlns:a16="http://schemas.microsoft.com/office/drawing/2014/main" id="{EE8D92C7-C907-4120-95E3-80E3DC85BB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フリーフォーム 31">
              <a:extLst>
                <a:ext uri="{FF2B5EF4-FFF2-40B4-BE49-F238E27FC236}">
                  <a16:creationId xmlns:a16="http://schemas.microsoft.com/office/drawing/2014/main" id="{BBCEAAB8-CD22-41D7-B330-702682A27C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フリーフォーム 32">
              <a:extLst>
                <a:ext uri="{FF2B5EF4-FFF2-40B4-BE49-F238E27FC236}">
                  <a16:creationId xmlns:a16="http://schemas.microsoft.com/office/drawing/2014/main" id="{6BBC1FEE-3D72-492B-8D8A-BE1A5507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フリーフォーム 33">
              <a:extLst>
                <a:ext uri="{FF2B5EF4-FFF2-40B4-BE49-F238E27FC236}">
                  <a16:creationId xmlns:a16="http://schemas.microsoft.com/office/drawing/2014/main" id="{C28C6E5C-C393-435C-96A1-AA2859BDCB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フリーフォーム(F) 34">
              <a:extLst>
                <a:ext uri="{FF2B5EF4-FFF2-40B4-BE49-F238E27FC236}">
                  <a16:creationId xmlns:a16="http://schemas.microsoft.com/office/drawing/2014/main" id="{2C2C991F-AC51-4DF5-B8DD-19B08C1CB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フリーフォーム 35">
              <a:extLst>
                <a:ext uri="{FF2B5EF4-FFF2-40B4-BE49-F238E27FC236}">
                  <a16:creationId xmlns:a16="http://schemas.microsoft.com/office/drawing/2014/main" id="{9C916B5F-285D-4F5A-9085-6781753AF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フリーフォーム 36">
              <a:extLst>
                <a:ext uri="{FF2B5EF4-FFF2-40B4-BE49-F238E27FC236}">
                  <a16:creationId xmlns:a16="http://schemas.microsoft.com/office/drawing/2014/main" id="{0375DD5F-9D17-4873-B697-3D44A5EB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5" name="フリーフォーム 37">
              <a:extLst>
                <a:ext uri="{FF2B5EF4-FFF2-40B4-BE49-F238E27FC236}">
                  <a16:creationId xmlns:a16="http://schemas.microsoft.com/office/drawing/2014/main" id="{A159BBC7-6A8B-4612-94A8-56323452C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6" name="フリーフォーム 38">
              <a:extLst>
                <a:ext uri="{FF2B5EF4-FFF2-40B4-BE49-F238E27FC236}">
                  <a16:creationId xmlns:a16="http://schemas.microsoft.com/office/drawing/2014/main" id="{177C901C-F8DE-4C99-95C8-F8CA1B84F7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8" name="長方形 47">
            <a:extLst>
              <a:ext uri="{FF2B5EF4-FFF2-40B4-BE49-F238E27FC236}">
                <a16:creationId xmlns:a16="http://schemas.microsoft.com/office/drawing/2014/main" id="{D1D655F2-6D15-4265-ADEE-EF0075C139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50" name="フリーフォーム 69">
            <a:extLst>
              <a:ext uri="{FF2B5EF4-FFF2-40B4-BE49-F238E27FC236}">
                <a16:creationId xmlns:a16="http://schemas.microsoft.com/office/drawing/2014/main" id="{3248A930-1A6E-4EFB-8213-D1AC735BE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サブタイトル 12">
            <a:extLst>
              <a:ext uri="{FF2B5EF4-FFF2-40B4-BE49-F238E27FC236}">
                <a16:creationId xmlns:a16="http://schemas.microsoft.com/office/drawing/2014/main" id="{F05262DB-6398-4AF9-96A3-041CFB112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067" y="610122"/>
            <a:ext cx="10448985" cy="5372439"/>
          </a:xfrm>
        </p:spPr>
        <p:txBody>
          <a:bodyPr rtlCol="0">
            <a:normAutofit lnSpcReduction="10000"/>
          </a:bodyPr>
          <a:lstStyle/>
          <a:p>
            <a:r>
              <a:rPr lang="ja-JP" altLang="en-US" dirty="0"/>
              <a:t>株式会社</a:t>
            </a:r>
            <a:r>
              <a:rPr lang="en-US" altLang="ja-JP" dirty="0" err="1"/>
              <a:t>U’i</a:t>
            </a:r>
            <a:br>
              <a:rPr lang="en-US" altLang="ja-JP" dirty="0"/>
            </a:br>
            <a:r>
              <a:rPr lang="ja-JP" altLang="en-US" dirty="0"/>
              <a:t>代表取締役　清原佳彩美様</a:t>
            </a:r>
          </a:p>
          <a:p>
            <a:r>
              <a:rPr lang="ja-JP" altLang="en-US" dirty="0"/>
              <a:t>私の「金融リテラシー」セミナーを受講された方の個別相談を行った際、</a:t>
            </a:r>
            <a:br>
              <a:rPr lang="ja-JP" altLang="en-US" dirty="0"/>
            </a:br>
            <a:r>
              <a:rPr lang="ja-JP" altLang="en-US" dirty="0"/>
              <a:t>奥様が個人事業でフェイシャルエステを経営されているものの、売上が伸び悩んでいるというご相談を受けました。</a:t>
            </a:r>
          </a:p>
          <a:p>
            <a:r>
              <a:rPr lang="ja-JP" altLang="en-US" dirty="0"/>
              <a:t>そこで私がご紹介したのが、清原佳彩美様です。</a:t>
            </a:r>
          </a:p>
          <a:p>
            <a:r>
              <a:rPr lang="ja-JP" altLang="en-US" dirty="0"/>
              <a:t>清原様は、まつ毛美容液「</a:t>
            </a:r>
            <a:r>
              <a:rPr lang="en-US" altLang="ja-JP" dirty="0"/>
              <a:t>NOBIRU</a:t>
            </a:r>
            <a:r>
              <a:rPr lang="ja-JP" altLang="en-US" dirty="0"/>
              <a:t>」の販売だけでなく、美容事業者に対して“商品を通じた売上導線づくり”を具体的にアドバイスできる方です。</a:t>
            </a:r>
          </a:p>
          <a:p>
            <a:r>
              <a:rPr lang="ja-JP" altLang="en-US" dirty="0"/>
              <a:t>実際におつなぎした際も、単なる商品提案ではなく、</a:t>
            </a:r>
            <a:br>
              <a:rPr lang="ja-JP" altLang="en-US" dirty="0"/>
            </a:br>
            <a:r>
              <a:rPr lang="ja-JP" altLang="en-US" dirty="0"/>
              <a:t>・客単価アップの考え方</a:t>
            </a:r>
            <a:br>
              <a:rPr lang="ja-JP" altLang="en-US" dirty="0"/>
            </a:br>
            <a:r>
              <a:rPr lang="ja-JP" altLang="en-US" dirty="0"/>
              <a:t>・リピート導線</a:t>
            </a:r>
            <a:br>
              <a:rPr lang="ja-JP" altLang="en-US" dirty="0"/>
            </a:br>
            <a:r>
              <a:rPr lang="ja-JP" altLang="en-US" dirty="0"/>
              <a:t>・既存顧客へのクロスセル提案</a:t>
            </a:r>
            <a:br>
              <a:rPr lang="ja-JP" altLang="en-US" dirty="0"/>
            </a:br>
            <a:r>
              <a:rPr lang="ja-JP" altLang="en-US" dirty="0"/>
              <a:t>まで丁寧に整理し、経営視点でサポートされていました。</a:t>
            </a:r>
          </a:p>
          <a:p>
            <a:r>
              <a:rPr lang="ja-JP" altLang="en-US" dirty="0"/>
              <a:t>美容業界で「技術はあるのに売上が伸びない」と悩んでいる事業者様にとって、非常に心強い存在です。</a:t>
            </a:r>
          </a:p>
          <a:p>
            <a:r>
              <a:rPr lang="ja-JP" altLang="en-US" dirty="0"/>
              <a:t>自信を持って、清原佳彩美様を推薦いたします。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株式会社</a:t>
            </a:r>
            <a:r>
              <a:rPr lang="en-US" altLang="ja-JP" dirty="0"/>
              <a:t>Financial intelligence</a:t>
            </a:r>
            <a:r>
              <a:rPr lang="ja-JP" altLang="en-US" dirty="0"/>
              <a:t>　代表取締役　海沼 功</a:t>
            </a:r>
          </a:p>
          <a:p>
            <a:pPr rtl="0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941212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7248335_TF11766309" id="{DE85B132-1494-4C8B-AD19-5AB019E1459F}" vid="{7985B199-8A58-49BC-828E-CE838D93033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7C3E52-A0B1-49C0-88BD-66B715EE8B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B8F5F2-61AB-4CE6-A5E3-F34B87B0EE4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D575CB40-8686-4C48-810A-C2974D3D3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イベント計画のウィスプ デザイン</Template>
  <TotalTime>6</TotalTime>
  <Words>198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Century Gothic</vt:lpstr>
      <vt:lpstr>Wingdings 3</vt:lpstr>
      <vt:lpstr>ウィスプ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功 海沼</dc:creator>
  <cp:lastModifiedBy>功 海沼</cp:lastModifiedBy>
  <cp:revision>1</cp:revision>
  <dcterms:created xsi:type="dcterms:W3CDTF">2026-02-16T06:59:29Z</dcterms:created>
  <dcterms:modified xsi:type="dcterms:W3CDTF">2026-02-16T07:06:00Z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