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45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1997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944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13020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4280751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17039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940388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714180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870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4899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42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7558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2026/2/17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08480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F52F51-AC36-48F2-A67C-F6079C065383}"/>
              </a:ext>
            </a:extLst>
          </p:cNvPr>
          <p:cNvSpPr>
            <a:spLocks noGrp="1"/>
          </p:cNvSpPr>
          <p:nvPr>
            <p:ph type="ctrTitle"/>
          </p:nvPr>
        </p:nvSpPr>
        <p:spPr>
          <a:xfrm>
            <a:off x="228600" y="130962"/>
            <a:ext cx="8766109" cy="552432"/>
          </a:xfrm>
        </p:spPr>
        <p:txBody>
          <a:bodyPr>
            <a:noAutofit/>
          </a:bodyPr>
          <a:lstStyle/>
          <a:p>
            <a:r>
              <a:rPr lang="ja-JP" altLang="en-US" sz="2800" b="0" i="0" dirty="0">
                <a:solidFill>
                  <a:srgbClr val="222222"/>
                </a:solidFill>
                <a:effectLst/>
                <a:latin typeface="Roboto Condensed" panose="020B0604020202020204" pitchFamily="2" charset="0"/>
              </a:rPr>
              <a:t>株式会社</a:t>
            </a:r>
            <a:r>
              <a:rPr lang="en-US" altLang="ja-JP" sz="2800" b="0" i="0" dirty="0" err="1">
                <a:solidFill>
                  <a:srgbClr val="222222"/>
                </a:solidFill>
                <a:effectLst/>
                <a:latin typeface="Roboto Condensed" panose="020B0604020202020204" pitchFamily="2" charset="0"/>
              </a:rPr>
              <a:t>u`i</a:t>
            </a:r>
            <a:r>
              <a:rPr lang="ja-JP" altLang="en-US" sz="2800" b="0" i="0" dirty="0">
                <a:solidFill>
                  <a:srgbClr val="222222"/>
                </a:solidFill>
                <a:effectLst/>
                <a:latin typeface="Roboto Condensed" panose="020B0604020202020204" pitchFamily="2" charset="0"/>
              </a:rPr>
              <a:t>　清原 佳彩美 </a:t>
            </a:r>
            <a:r>
              <a:rPr kumimoji="1" lang="ja-JP" altLang="en-US" sz="2800" dirty="0">
                <a:latin typeface="BIZ UDPゴシック" panose="020B0400000000000000" pitchFamily="50" charset="-128"/>
                <a:ea typeface="BIZ UDPゴシック" panose="020B0400000000000000" pitchFamily="50" charset="-128"/>
              </a:rPr>
              <a:t>様</a:t>
            </a:r>
          </a:p>
        </p:txBody>
      </p:sp>
      <p:sp>
        <p:nvSpPr>
          <p:cNvPr id="4" name="テキスト ボックス 3">
            <a:extLst>
              <a:ext uri="{FF2B5EF4-FFF2-40B4-BE49-F238E27FC236}">
                <a16:creationId xmlns:a16="http://schemas.microsoft.com/office/drawing/2014/main" id="{6F6EABB1-F943-4B3D-A6FB-CBE063B57ACC}"/>
              </a:ext>
            </a:extLst>
          </p:cNvPr>
          <p:cNvSpPr txBox="1"/>
          <p:nvPr/>
        </p:nvSpPr>
        <p:spPr>
          <a:xfrm>
            <a:off x="4180114" y="6018245"/>
            <a:ext cx="4674637" cy="768224"/>
          </a:xfrm>
          <a:prstGeom prst="rect">
            <a:avLst/>
          </a:prstGeom>
          <a:noFill/>
        </p:spPr>
        <p:txBody>
          <a:bodyPr wrap="square" rtlCol="0">
            <a:spAutoFit/>
          </a:bodyPr>
          <a:lstStyle/>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２０２</a:t>
            </a:r>
            <a:r>
              <a:rPr kumimoji="1" lang="en-US" altLang="ja-JP" sz="1600" dirty="0">
                <a:latin typeface="BIZ UDPゴシック" panose="020B0400000000000000" pitchFamily="50" charset="-128"/>
                <a:ea typeface="BIZ UDPゴシック" panose="020B0400000000000000" pitchFamily="50" charset="-128"/>
              </a:rPr>
              <a:t>6</a:t>
            </a:r>
            <a:r>
              <a:rPr kumimoji="1" lang="ja-JP" altLang="en-US" sz="1600" dirty="0">
                <a:latin typeface="BIZ UDPゴシック" panose="020B0400000000000000" pitchFamily="50" charset="-128"/>
                <a:ea typeface="BIZ UDPゴシック" panose="020B0400000000000000" pitchFamily="50" charset="-128"/>
              </a:rPr>
              <a:t>年</a:t>
            </a:r>
            <a:r>
              <a:rPr kumimoji="1" lang="en-US" altLang="ja-JP" sz="1600" dirty="0">
                <a:latin typeface="BIZ UDPゴシック" panose="020B0400000000000000" pitchFamily="50" charset="-128"/>
                <a:ea typeface="BIZ UDPゴシック" panose="020B0400000000000000" pitchFamily="50" charset="-128"/>
              </a:rPr>
              <a:t>2</a:t>
            </a:r>
            <a:r>
              <a:rPr kumimoji="1" lang="ja-JP" altLang="en-US" sz="1600" dirty="0">
                <a:latin typeface="BIZ UDPゴシック" panose="020B0400000000000000" pitchFamily="50" charset="-128"/>
                <a:ea typeface="BIZ UDPゴシック" panose="020B0400000000000000" pitchFamily="50" charset="-128"/>
              </a:rPr>
              <a:t>月</a:t>
            </a:r>
            <a:r>
              <a:rPr kumimoji="1" lang="en-US" altLang="ja-JP" sz="1600">
                <a:latin typeface="BIZ UDPゴシック" panose="020B0400000000000000" pitchFamily="50" charset="-128"/>
                <a:ea typeface="BIZ UDPゴシック" panose="020B0400000000000000" pitchFamily="50" charset="-128"/>
              </a:rPr>
              <a:t>17</a:t>
            </a:r>
            <a:r>
              <a:rPr kumimoji="1" lang="ja-JP" altLang="en-US" sz="1600">
                <a:latin typeface="BIZ UDPゴシック" panose="020B0400000000000000" pitchFamily="50" charset="-128"/>
                <a:ea typeface="BIZ UDPゴシック" panose="020B0400000000000000" pitchFamily="50" charset="-128"/>
              </a:rPr>
              <a:t>日</a:t>
            </a:r>
            <a:endParaRPr kumimoji="1" lang="en-US" altLang="ja-JP" sz="1600" dirty="0">
              <a:latin typeface="BIZ UDPゴシック" panose="020B0400000000000000" pitchFamily="50" charset="-128"/>
              <a:ea typeface="BIZ UDPゴシック" panose="020B0400000000000000" pitchFamily="50" charset="-128"/>
            </a:endParaRPr>
          </a:p>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ＳＤＧｕｓサポーターズ株式会社　梅澤　朗広</a:t>
            </a:r>
          </a:p>
        </p:txBody>
      </p:sp>
      <p:pic>
        <p:nvPicPr>
          <p:cNvPr id="7" name="図 6">
            <a:extLst>
              <a:ext uri="{FF2B5EF4-FFF2-40B4-BE49-F238E27FC236}">
                <a16:creationId xmlns:a16="http://schemas.microsoft.com/office/drawing/2014/main" id="{4D975051-13DA-40EE-A454-72C606307ABC}"/>
              </a:ext>
            </a:extLst>
          </p:cNvPr>
          <p:cNvPicPr>
            <a:picLocks noChangeAspect="1"/>
          </p:cNvPicPr>
          <p:nvPr/>
        </p:nvPicPr>
        <p:blipFill>
          <a:blip r:embed="rId2"/>
          <a:stretch>
            <a:fillRect/>
          </a:stretch>
        </p:blipFill>
        <p:spPr>
          <a:xfrm rot="20123233">
            <a:off x="8117042" y="206863"/>
            <a:ext cx="833087" cy="650431"/>
          </a:xfrm>
          <a:prstGeom prst="rect">
            <a:avLst/>
          </a:prstGeom>
        </p:spPr>
      </p:pic>
      <p:cxnSp>
        <p:nvCxnSpPr>
          <p:cNvPr id="12" name="直線コネクタ 11">
            <a:extLst>
              <a:ext uri="{FF2B5EF4-FFF2-40B4-BE49-F238E27FC236}">
                <a16:creationId xmlns:a16="http://schemas.microsoft.com/office/drawing/2014/main" id="{0711F850-A51A-4408-937E-98165C849747}"/>
              </a:ext>
            </a:extLst>
          </p:cNvPr>
          <p:cNvCxnSpPr>
            <a:cxnSpLocks/>
          </p:cNvCxnSpPr>
          <p:nvPr/>
        </p:nvCxnSpPr>
        <p:spPr>
          <a:xfrm>
            <a:off x="1081548" y="670005"/>
            <a:ext cx="7039897" cy="15804"/>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3D61992E-745B-EF7B-926E-B951D8C8B30E}"/>
              </a:ext>
            </a:extLst>
          </p:cNvPr>
          <p:cNvSpPr txBox="1"/>
          <p:nvPr/>
        </p:nvSpPr>
        <p:spPr>
          <a:xfrm>
            <a:off x="153954" y="1083761"/>
            <a:ext cx="8893777" cy="4907947"/>
          </a:xfrm>
          <a:prstGeom prst="rect">
            <a:avLst/>
          </a:prstGeom>
          <a:noFill/>
        </p:spPr>
        <p:txBody>
          <a:bodyPr wrap="square" rtlCol="0">
            <a:spAutoFit/>
          </a:bodyPr>
          <a:lstStyle/>
          <a:p>
            <a:pPr>
              <a:lnSpc>
                <a:spcPts val="1800"/>
              </a:lnSpc>
            </a:pPr>
            <a:r>
              <a:rPr kumimoji="1" lang="ja-JP" altLang="en-US" sz="1400" dirty="0"/>
              <a:t>　私は、</a:t>
            </a:r>
            <a:r>
              <a:rPr kumimoji="1" lang="ja-JP" altLang="en-US" sz="1400" u="sng" dirty="0">
                <a:highlight>
                  <a:srgbClr val="FFFF00"/>
                </a:highlight>
              </a:rPr>
              <a:t>顧客単価アップを叶える商品</a:t>
            </a:r>
            <a:r>
              <a:rPr kumimoji="1" lang="ja-JP" altLang="en-US" sz="1400" dirty="0"/>
              <a:t>を提案してくれる、清原 佳彩美さんを推薦いたします。</a:t>
            </a:r>
            <a:endParaRPr kumimoji="1" lang="en-US" altLang="ja-JP" sz="1400" dirty="0"/>
          </a:p>
          <a:p>
            <a:pPr>
              <a:lnSpc>
                <a:spcPts val="1800"/>
              </a:lnSpc>
            </a:pPr>
            <a:endParaRPr kumimoji="1" lang="en-US" altLang="ja-JP" sz="1400" dirty="0"/>
          </a:p>
          <a:p>
            <a:pPr>
              <a:lnSpc>
                <a:spcPts val="1800"/>
              </a:lnSpc>
            </a:pPr>
            <a:r>
              <a:rPr kumimoji="1" lang="ja-JP" altLang="en-US" sz="1400" dirty="0"/>
              <a:t>　私のクライアントであるサロン様から、施術後に</a:t>
            </a:r>
            <a:r>
              <a:rPr kumimoji="1" lang="en-US" altLang="ja-JP" sz="1400" dirty="0"/>
              <a:t>10</a:t>
            </a:r>
            <a:r>
              <a:rPr kumimoji="1" lang="ja-JP" altLang="en-US" sz="1400" dirty="0"/>
              <a:t>分</a:t>
            </a:r>
            <a:r>
              <a:rPr kumimoji="1" lang="en-US" altLang="ja-JP" sz="1400" dirty="0"/>
              <a:t>〜20</a:t>
            </a:r>
            <a:r>
              <a:rPr kumimoji="1" lang="ja-JP" altLang="en-US" sz="1400" dirty="0"/>
              <a:t>分ほど「ただお客様を待たせてしまう時間」が</a:t>
            </a:r>
            <a:endParaRPr kumimoji="1" lang="en-US" altLang="ja-JP" sz="1400" dirty="0"/>
          </a:p>
          <a:p>
            <a:pPr>
              <a:lnSpc>
                <a:spcPts val="1800"/>
              </a:lnSpc>
            </a:pPr>
            <a:r>
              <a:rPr kumimoji="1" lang="ja-JP" altLang="en-US" sz="1400" dirty="0"/>
              <a:t>発生しており、その時間を活用して顧客満足度と客単価を高められないか、という相談を受けていました。</a:t>
            </a:r>
            <a:endParaRPr kumimoji="1" lang="en-US" altLang="ja-JP" sz="1400" dirty="0"/>
          </a:p>
          <a:p>
            <a:pPr>
              <a:lnSpc>
                <a:spcPts val="1800"/>
              </a:lnSpc>
            </a:pPr>
            <a:endParaRPr kumimoji="1" lang="en-US" altLang="ja-JP" sz="1400" dirty="0"/>
          </a:p>
          <a:p>
            <a:pPr>
              <a:lnSpc>
                <a:spcPts val="1800"/>
              </a:lnSpc>
            </a:pPr>
            <a:r>
              <a:rPr kumimoji="1" lang="ja-JP" altLang="en-US" sz="1400" dirty="0"/>
              <a:t>　そこで清原さんから紹介いただいたのが、</a:t>
            </a:r>
            <a:r>
              <a:rPr kumimoji="1" lang="ja-JP" altLang="en-US" sz="1400" dirty="0">
                <a:highlight>
                  <a:srgbClr val="FFFF00"/>
                </a:highlight>
              </a:rPr>
              <a:t>まつげ美容液 「</a:t>
            </a:r>
            <a:r>
              <a:rPr kumimoji="1" lang="en-US" altLang="ja-JP" sz="1400" dirty="0">
                <a:highlight>
                  <a:srgbClr val="FFFF00"/>
                </a:highlight>
              </a:rPr>
              <a:t>NOBIRU</a:t>
            </a:r>
            <a:r>
              <a:rPr kumimoji="1" lang="ja-JP" altLang="en-US" sz="1400" dirty="0">
                <a:highlight>
                  <a:srgbClr val="FFFF00"/>
                </a:highlight>
              </a:rPr>
              <a:t>」 </a:t>
            </a:r>
            <a:r>
              <a:rPr kumimoji="1" lang="ja-JP" altLang="en-US" sz="1400" dirty="0"/>
              <a:t>です。</a:t>
            </a:r>
            <a:endParaRPr kumimoji="1" lang="en-US" altLang="ja-JP" sz="1400" dirty="0"/>
          </a:p>
          <a:p>
            <a:pPr>
              <a:lnSpc>
                <a:spcPts val="1800"/>
              </a:lnSpc>
            </a:pPr>
            <a:r>
              <a:rPr kumimoji="1" lang="en-US" altLang="ja-JP" sz="1400" dirty="0"/>
              <a:t>NOBIRU</a:t>
            </a:r>
            <a:r>
              <a:rPr kumimoji="1" lang="ja-JP" altLang="en-US" sz="1400" dirty="0"/>
              <a:t>は</a:t>
            </a:r>
            <a:r>
              <a:rPr kumimoji="1" lang="ja-JP" altLang="en-US" sz="1400" b="1" dirty="0">
                <a:highlight>
                  <a:srgbClr val="FFFF00"/>
                </a:highlight>
              </a:rPr>
              <a:t>月に</a:t>
            </a:r>
            <a:r>
              <a:rPr kumimoji="1" lang="en-US" altLang="ja-JP" sz="1400" b="1" dirty="0">
                <a:highlight>
                  <a:srgbClr val="FFFF00"/>
                </a:highlight>
              </a:rPr>
              <a:t>1</a:t>
            </a:r>
            <a:r>
              <a:rPr kumimoji="1" lang="ja-JP" altLang="en-US" sz="1400" b="1" dirty="0">
                <a:highlight>
                  <a:srgbClr val="FFFF00"/>
                </a:highlight>
              </a:rPr>
              <a:t>回の施術</a:t>
            </a:r>
            <a:r>
              <a:rPr kumimoji="1" lang="ja-JP" altLang="en-US" sz="1400" dirty="0"/>
              <a:t>で完結するため、お客様の日常的な負担が少なく、サロン側としても</a:t>
            </a:r>
            <a:endParaRPr kumimoji="1" lang="en-US" altLang="ja-JP" sz="1400" dirty="0"/>
          </a:p>
          <a:p>
            <a:pPr>
              <a:lnSpc>
                <a:spcPts val="1800"/>
              </a:lnSpc>
            </a:pPr>
            <a:r>
              <a:rPr kumimoji="1" lang="ja-JP" altLang="en-US" sz="1400" dirty="0"/>
              <a:t>ほんの数分、美容液を塗布するだけで完了するため、オペレーションを複雑にすることなく導入できる点が大きな魅力でした。</a:t>
            </a:r>
            <a:endParaRPr kumimoji="1" lang="en-US" altLang="ja-JP" sz="1400" dirty="0"/>
          </a:p>
          <a:p>
            <a:pPr>
              <a:lnSpc>
                <a:spcPts val="1800"/>
              </a:lnSpc>
            </a:pPr>
            <a:endParaRPr kumimoji="1" lang="en-US" altLang="ja-JP" sz="1400" dirty="0"/>
          </a:p>
          <a:p>
            <a:pPr>
              <a:lnSpc>
                <a:spcPts val="1800"/>
              </a:lnSpc>
            </a:pPr>
            <a:r>
              <a:rPr kumimoji="1" lang="ja-JP" altLang="en-US" sz="1400" dirty="0"/>
              <a:t>　さらに、</a:t>
            </a:r>
            <a:r>
              <a:rPr kumimoji="1" lang="ja-JP" altLang="en-US" sz="1400" dirty="0">
                <a:highlight>
                  <a:srgbClr val="FFFF00"/>
                </a:highlight>
              </a:rPr>
              <a:t>施術として提供するだけでなく、商品としてお客様に販売することもできる</a:t>
            </a:r>
            <a:r>
              <a:rPr kumimoji="1" lang="ja-JP" altLang="en-US" sz="1400" dirty="0"/>
              <a:t>ため、無理のない形で</a:t>
            </a:r>
            <a:endParaRPr kumimoji="1" lang="en-US" altLang="ja-JP" sz="1400" dirty="0"/>
          </a:p>
          <a:p>
            <a:pPr>
              <a:lnSpc>
                <a:spcPts val="1800"/>
              </a:lnSpc>
            </a:pPr>
            <a:r>
              <a:rPr kumimoji="1" lang="ja-JP" altLang="en-US" sz="1400" dirty="0"/>
              <a:t>売上アップにつながる点も、サロン経営の視点から非常に価値が高いと感じています。</a:t>
            </a:r>
            <a:endParaRPr kumimoji="1" lang="en-US" altLang="ja-JP" sz="1400" dirty="0"/>
          </a:p>
          <a:p>
            <a:pPr>
              <a:lnSpc>
                <a:spcPts val="1800"/>
              </a:lnSpc>
            </a:pPr>
            <a:endParaRPr kumimoji="1" lang="en-US" altLang="ja-JP" sz="1400" dirty="0"/>
          </a:p>
          <a:p>
            <a:pPr>
              <a:lnSpc>
                <a:spcPts val="1800"/>
              </a:lnSpc>
            </a:pPr>
            <a:r>
              <a:rPr kumimoji="1" lang="ja-JP" altLang="en-US" sz="1400" dirty="0"/>
              <a:t>　また、商品理解を深めるための動画コンテンツや販促資料が充実しており、現場スタッフへの教育もスムーズに進めることができました。レスポンスが早く、柔軟で、常に現場目線で対応してくださる清原さんの姿勢にも、</a:t>
            </a:r>
            <a:endParaRPr kumimoji="1" lang="en-US" altLang="ja-JP" sz="1400" dirty="0"/>
          </a:p>
          <a:p>
            <a:pPr>
              <a:lnSpc>
                <a:spcPts val="1800"/>
              </a:lnSpc>
            </a:pPr>
            <a:r>
              <a:rPr kumimoji="1" lang="ja-JP" altLang="en-US" sz="1400" dirty="0"/>
              <a:t>大きな信頼を寄せています。</a:t>
            </a:r>
            <a:endParaRPr kumimoji="1" lang="en-US" altLang="ja-JP" sz="1400" dirty="0"/>
          </a:p>
          <a:p>
            <a:pPr>
              <a:lnSpc>
                <a:spcPts val="1800"/>
              </a:lnSpc>
            </a:pPr>
            <a:endParaRPr kumimoji="1" lang="en-US" altLang="ja-JP" sz="1400" dirty="0"/>
          </a:p>
          <a:p>
            <a:pPr>
              <a:lnSpc>
                <a:spcPts val="1800"/>
              </a:lnSpc>
            </a:pPr>
            <a:r>
              <a:rPr kumimoji="1" lang="ja-JP" altLang="en-US" sz="1400" dirty="0"/>
              <a:t>　客単価を上げたいものの、無理な売り込みや複雑なメニュー追加は避けたいと考えているサロン経営者の方には、</a:t>
            </a:r>
            <a:r>
              <a:rPr kumimoji="1" lang="en-US" altLang="ja-JP" sz="1400" dirty="0"/>
              <a:t>NOBIRU</a:t>
            </a:r>
            <a:r>
              <a:rPr kumimoji="1" lang="ja-JP" altLang="en-US" sz="1400" dirty="0"/>
              <a:t>は非常に相性の良いサービスだと思います。</a:t>
            </a:r>
            <a:endParaRPr kumimoji="1" lang="en-US" altLang="ja-JP" sz="1400" dirty="0"/>
          </a:p>
          <a:p>
            <a:pPr>
              <a:lnSpc>
                <a:spcPts val="1800"/>
              </a:lnSpc>
            </a:pPr>
            <a:endParaRPr kumimoji="1" lang="en-US" altLang="ja-JP" sz="1400" dirty="0"/>
          </a:p>
          <a:p>
            <a:pPr>
              <a:lnSpc>
                <a:spcPts val="1800"/>
              </a:lnSpc>
            </a:pPr>
            <a:r>
              <a:rPr kumimoji="1" lang="ja-JP" altLang="en-US" sz="1400" dirty="0"/>
              <a:t>以上の理由から、私は株式会社</a:t>
            </a:r>
            <a:r>
              <a:rPr kumimoji="1" lang="en-US" altLang="ja-JP" sz="1400" dirty="0" err="1"/>
              <a:t>u`i</a:t>
            </a:r>
            <a:r>
              <a:rPr kumimoji="1" lang="en-US" altLang="ja-JP" sz="1400" dirty="0"/>
              <a:t> </a:t>
            </a:r>
            <a:r>
              <a:rPr kumimoji="1" lang="ja-JP" altLang="en-US" sz="1400" dirty="0"/>
              <a:t>清原佳彩美さんを自信を持って推薦いたします。</a:t>
            </a:r>
          </a:p>
        </p:txBody>
      </p:sp>
    </p:spTree>
    <p:extLst>
      <p:ext uri="{BB962C8B-B14F-4D97-AF65-F5344CB8AC3E}">
        <p14:creationId xmlns:p14="http://schemas.microsoft.com/office/powerpoint/2010/main" val="27806269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梅さん">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236</TotalTime>
  <Words>347</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Arial</vt:lpstr>
      <vt:lpstr>Roboto Condensed</vt:lpstr>
      <vt:lpstr>Office テーマ</vt:lpstr>
      <vt:lpstr>株式会社u`i　清原 佳彩美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a.umezawa</cp:lastModifiedBy>
  <cp:revision>29</cp:revision>
  <dcterms:created xsi:type="dcterms:W3CDTF">2022-03-08T02:07:28Z</dcterms:created>
  <dcterms:modified xsi:type="dcterms:W3CDTF">2026-02-17T05:07:34Z</dcterms:modified>
</cp:coreProperties>
</file>