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8288000" cy="10287000"/>
  <p:notesSz cx="6858000" cy="9144000"/>
  <p:embeddedFontLst>
    <p:embeddedFont>
      <p:font typeface="昭和楷書" charset="1" panose="0200060000000000000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18444"/>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4139078" y="5143500"/>
            <a:ext cx="3410328" cy="4820251"/>
          </a:xfrm>
          <a:custGeom>
            <a:avLst/>
            <a:gdLst/>
            <a:ahLst/>
            <a:cxnLst/>
            <a:rect r="r" b="b" t="t" l="l"/>
            <a:pathLst>
              <a:path h="4820251" w="3410328">
                <a:moveTo>
                  <a:pt x="0" y="0"/>
                </a:moveTo>
                <a:lnTo>
                  <a:pt x="3410328" y="0"/>
                </a:lnTo>
                <a:lnTo>
                  <a:pt x="3410328" y="4820251"/>
                </a:lnTo>
                <a:lnTo>
                  <a:pt x="0" y="4820251"/>
                </a:lnTo>
                <a:lnTo>
                  <a:pt x="0" y="0"/>
                </a:lnTo>
                <a:close/>
              </a:path>
            </a:pathLst>
          </a:custGeom>
          <a:blipFill>
            <a:blip r:embed="rId3"/>
            <a:stretch>
              <a:fillRect l="0" t="0" r="0" b="0"/>
            </a:stretch>
          </a:blipFill>
        </p:spPr>
      </p:sp>
      <p:sp>
        <p:nvSpPr>
          <p:cNvPr name="TextBox 7" id="7"/>
          <p:cNvSpPr txBox="true"/>
          <p:nvPr/>
        </p:nvSpPr>
        <p:spPr>
          <a:xfrm rot="0">
            <a:off x="1407837" y="2691438"/>
            <a:ext cx="10942367" cy="5955635"/>
          </a:xfrm>
          <a:prstGeom prst="rect">
            <a:avLst/>
          </a:prstGeom>
        </p:spPr>
        <p:txBody>
          <a:bodyPr anchor="t" rtlCol="false" tIns="0" lIns="0" bIns="0" rIns="0">
            <a:spAutoFit/>
          </a:bodyPr>
          <a:lstStyle/>
          <a:p>
            <a:pPr algn="just">
              <a:lnSpc>
                <a:spcPts val="2976"/>
              </a:lnSpc>
            </a:pPr>
            <a:r>
              <a:rPr lang="en-US" sz="2126">
                <a:solidFill>
                  <a:srgbClr val="000000"/>
                </a:solidFill>
                <a:latin typeface="昭和楷書"/>
                <a:ea typeface="昭和楷書"/>
                <a:cs typeface="昭和楷書"/>
                <a:sym typeface="昭和楷書"/>
              </a:rPr>
              <a:t>もともと、うちは紙ベースで売買契約書をやり取りしていたのですが、</a:t>
            </a:r>
          </a:p>
          <a:p>
            <a:pPr algn="just">
              <a:lnSpc>
                <a:spcPts val="2976"/>
              </a:lnSpc>
            </a:pPr>
            <a:r>
              <a:rPr lang="en-US" sz="2126">
                <a:solidFill>
                  <a:srgbClr val="000000"/>
                </a:solidFill>
                <a:latin typeface="昭和楷書"/>
                <a:ea typeface="昭和楷書"/>
                <a:cs typeface="昭和楷書"/>
                <a:sym typeface="昭和楷書"/>
              </a:rPr>
              <a:t>効率化のためにデジタル化したいと考えていました。</a:t>
            </a:r>
          </a:p>
          <a:p>
            <a:pPr algn="just">
              <a:lnSpc>
                <a:spcPts val="2976"/>
              </a:lnSpc>
            </a:pPr>
            <a:r>
              <a:rPr lang="en-US" sz="2126">
                <a:solidFill>
                  <a:srgbClr val="000000"/>
                </a:solidFill>
                <a:latin typeface="昭和楷書"/>
                <a:ea typeface="昭和楷書"/>
                <a:cs typeface="昭和楷書"/>
                <a:sym typeface="昭和楷書"/>
              </a:rPr>
              <a:t>そこで2社ほどに相談して打ち合わせを重ねていたんです。</a:t>
            </a:r>
          </a:p>
          <a:p>
            <a:pPr algn="just">
              <a:lnSpc>
                <a:spcPts val="2976"/>
              </a:lnSpc>
            </a:pPr>
            <a:r>
              <a:rPr lang="en-US" sz="2126">
                <a:solidFill>
                  <a:srgbClr val="000000"/>
                </a:solidFill>
                <a:latin typeface="昭和楷書"/>
                <a:ea typeface="昭和楷書"/>
                <a:cs typeface="昭和楷書"/>
                <a:sym typeface="昭和楷書"/>
              </a:rPr>
              <a:t>そんな中、小中さんにお願いすることに決めたのは、</a:t>
            </a:r>
          </a:p>
          <a:p>
            <a:pPr algn="just">
              <a:lnSpc>
                <a:spcPts val="2976"/>
              </a:lnSpc>
            </a:pPr>
            <a:r>
              <a:rPr lang="en-US" sz="2126">
                <a:solidFill>
                  <a:srgbClr val="000000"/>
                </a:solidFill>
                <a:latin typeface="昭和楷書"/>
                <a:ea typeface="昭和楷書"/>
                <a:cs typeface="昭和楷書"/>
                <a:sym typeface="昭和楷書"/>
              </a:rPr>
              <a:t>こちらの抱えている課題を汲み取る力がとにかく早くて的確だったからです。</a:t>
            </a:r>
          </a:p>
          <a:p>
            <a:pPr algn="just">
              <a:lnSpc>
                <a:spcPts val="2976"/>
              </a:lnSpc>
            </a:pPr>
          </a:p>
          <a:p>
            <a:pPr algn="just">
              <a:lnSpc>
                <a:spcPts val="2976"/>
              </a:lnSpc>
            </a:pPr>
            <a:r>
              <a:rPr lang="en-US" sz="2126">
                <a:solidFill>
                  <a:srgbClr val="000000"/>
                </a:solidFill>
                <a:latin typeface="昭和楷書"/>
                <a:ea typeface="昭和楷書"/>
                <a:cs typeface="昭和楷書"/>
                <a:sym typeface="昭和楷書"/>
              </a:rPr>
              <a:t>何より「これなら短期間で導入できますよ」と力強く言ってくださったのが決め手で、</a:t>
            </a:r>
          </a:p>
          <a:p>
            <a:pPr algn="just">
              <a:lnSpc>
                <a:spcPts val="2976"/>
              </a:lnSpc>
            </a:pPr>
            <a:r>
              <a:rPr lang="en-US" sz="2126">
                <a:solidFill>
                  <a:srgbClr val="000000"/>
                </a:solidFill>
                <a:latin typeface="昭和楷書"/>
                <a:ea typeface="昭和楷書"/>
                <a:cs typeface="昭和楷書"/>
                <a:sym typeface="昭和楷書"/>
              </a:rPr>
              <a:t>その場ですぐに依頼を決めました。</a:t>
            </a:r>
          </a:p>
          <a:p>
            <a:pPr algn="just">
              <a:lnSpc>
                <a:spcPts val="2976"/>
              </a:lnSpc>
            </a:pPr>
            <a:r>
              <a:rPr lang="en-US" sz="2126">
                <a:solidFill>
                  <a:srgbClr val="000000"/>
                </a:solidFill>
                <a:latin typeface="昭和楷書"/>
                <a:ea typeface="昭和楷書"/>
                <a:cs typeface="昭和楷書"/>
                <a:sym typeface="昭和楷書"/>
              </a:rPr>
              <a:t>実際に一緒にお仕事をしてみて感じたのは、</a:t>
            </a:r>
          </a:p>
          <a:p>
            <a:pPr algn="just">
              <a:lnSpc>
                <a:spcPts val="2976"/>
              </a:lnSpc>
            </a:pPr>
            <a:r>
              <a:rPr lang="en-US" sz="2126">
                <a:solidFill>
                  <a:srgbClr val="000000"/>
                </a:solidFill>
                <a:latin typeface="昭和楷書"/>
                <a:ea typeface="昭和楷書"/>
                <a:cs typeface="昭和楷書"/>
                <a:sym typeface="昭和楷書"/>
              </a:rPr>
              <a:t>こちらの意図を深く理解して提案してくれる安心感です。</a:t>
            </a:r>
          </a:p>
          <a:p>
            <a:pPr algn="just">
              <a:lnSpc>
                <a:spcPts val="2976"/>
              </a:lnSpc>
            </a:pPr>
            <a:r>
              <a:rPr lang="en-US" sz="2126">
                <a:solidFill>
                  <a:srgbClr val="000000"/>
                </a:solidFill>
                <a:latin typeface="昭和楷書"/>
                <a:ea typeface="昭和楷書"/>
                <a:cs typeface="昭和楷書"/>
                <a:sym typeface="昭和楷書"/>
              </a:rPr>
              <a:t>開発から導入までのスピード感も素晴らしいですが、</a:t>
            </a:r>
          </a:p>
          <a:p>
            <a:pPr algn="just">
              <a:lnSpc>
                <a:spcPts val="2976"/>
              </a:lnSpc>
            </a:pPr>
            <a:r>
              <a:rPr lang="en-US" sz="2126">
                <a:solidFill>
                  <a:srgbClr val="000000"/>
                </a:solidFill>
                <a:latin typeface="昭和楷書"/>
                <a:ea typeface="昭和楷書"/>
                <a:cs typeface="昭和楷書"/>
                <a:sym typeface="昭和楷書"/>
              </a:rPr>
              <a:t>どんなに小さなシステム開発の相談であっても、常に真摯に向き合ってくださる姿勢に、プロとしての信頼を感じています。</a:t>
            </a:r>
          </a:p>
          <a:p>
            <a:pPr algn="just">
              <a:lnSpc>
                <a:spcPts val="2976"/>
              </a:lnSpc>
            </a:pPr>
          </a:p>
          <a:p>
            <a:pPr algn="just">
              <a:lnSpc>
                <a:spcPts val="2976"/>
              </a:lnSpc>
            </a:pPr>
            <a:r>
              <a:rPr lang="en-US" sz="2126">
                <a:solidFill>
                  <a:srgbClr val="000000"/>
                </a:solidFill>
                <a:latin typeface="昭和楷書"/>
                <a:ea typeface="昭和楷書"/>
                <a:cs typeface="昭和楷書"/>
                <a:sym typeface="昭和楷書"/>
              </a:rPr>
              <a:t>小中さんの仕事ぶりには、心から感謝と賞賛の意を表します。</a:t>
            </a:r>
          </a:p>
          <a:p>
            <a:pPr algn="just" marL="0" indent="0" lvl="0">
              <a:lnSpc>
                <a:spcPts val="2976"/>
              </a:lnSpc>
              <a:spcBef>
                <a:spcPct val="0"/>
              </a:spcBef>
            </a:pPr>
          </a:p>
        </p:txBody>
      </p:sp>
      <p:sp>
        <p:nvSpPr>
          <p:cNvPr name="TextBox 8" id="8"/>
          <p:cNvSpPr txBox="true"/>
          <p:nvPr/>
        </p:nvSpPr>
        <p:spPr>
          <a:xfrm rot="0">
            <a:off x="1149742" y="1176935"/>
            <a:ext cx="17138258" cy="1763258"/>
          </a:xfrm>
          <a:prstGeom prst="rect">
            <a:avLst/>
          </a:prstGeom>
        </p:spPr>
        <p:txBody>
          <a:bodyPr anchor="t" rtlCol="false" tIns="0" lIns="0" bIns="0" rIns="0">
            <a:spAutoFit/>
          </a:bodyPr>
          <a:lstStyle/>
          <a:p>
            <a:pPr algn="just">
              <a:lnSpc>
                <a:spcPts val="4662"/>
              </a:lnSpc>
            </a:pPr>
            <a:r>
              <a:rPr lang="en-US" sz="3330">
                <a:solidFill>
                  <a:srgbClr val="000000"/>
                </a:solidFill>
                <a:latin typeface="昭和楷書"/>
                <a:ea typeface="昭和楷書"/>
                <a:cs typeface="昭和楷書"/>
                <a:sym typeface="昭和楷書"/>
              </a:rPr>
              <a:t>【推薦者】 着物に強い出張買取 渡邊 真大 </a:t>
            </a:r>
          </a:p>
          <a:p>
            <a:pPr algn="just">
              <a:lnSpc>
                <a:spcPts val="4662"/>
              </a:lnSpc>
            </a:pPr>
            <a:r>
              <a:rPr lang="en-US" sz="3330">
                <a:solidFill>
                  <a:srgbClr val="000000"/>
                </a:solidFill>
                <a:latin typeface="昭和楷書"/>
                <a:ea typeface="昭和楷書"/>
                <a:cs typeface="昭和楷書"/>
                <a:sym typeface="昭和楷書"/>
              </a:rPr>
              <a:t>【被推薦者】 </a:t>
            </a:r>
            <a:r>
              <a:rPr lang="en-US" sz="3330">
                <a:gradFill>
                  <a:gsLst>
                    <a:gs pos="0">
                      <a:srgbClr val="000000">
                        <a:alpha val="100000"/>
                      </a:srgbClr>
                    </a:gs>
                    <a:gs pos="100000">
                      <a:srgbClr val="C89116">
                        <a:alpha val="100000"/>
                      </a:srgbClr>
                    </a:gs>
                  </a:gsLst>
                  <a:lin ang="0"/>
                </a:gradFill>
                <a:latin typeface="昭和楷書"/>
                <a:ea typeface="昭和楷書"/>
                <a:cs typeface="昭和楷書"/>
                <a:sym typeface="昭和楷書"/>
              </a:rPr>
              <a:t>使って学ぶAIツールの情報発</a:t>
            </a:r>
            <a:r>
              <a:rPr lang="en-US" sz="3330">
                <a:gradFill>
                  <a:gsLst>
                    <a:gs pos="0">
                      <a:srgbClr val="000000">
                        <a:alpha val="100000"/>
                      </a:srgbClr>
                    </a:gs>
                    <a:gs pos="100000">
                      <a:srgbClr val="C89116">
                        <a:alpha val="100000"/>
                      </a:srgbClr>
                    </a:gs>
                  </a:gsLst>
                  <a:lin ang="0"/>
                </a:gradFill>
                <a:latin typeface="昭和楷書"/>
                <a:ea typeface="昭和楷書"/>
                <a:cs typeface="昭和楷書"/>
                <a:sym typeface="昭和楷書"/>
              </a:rPr>
              <a:t>信 </a:t>
            </a:r>
            <a:r>
              <a:rPr lang="en-US" sz="3330">
                <a:gradFill>
                  <a:gsLst>
                    <a:gs pos="0">
                      <a:srgbClr val="000000">
                        <a:alpha val="100000"/>
                      </a:srgbClr>
                    </a:gs>
                    <a:gs pos="100000">
                      <a:srgbClr val="C89116">
                        <a:alpha val="100000"/>
                      </a:srgbClr>
                    </a:gs>
                  </a:gsLst>
                  <a:lin ang="0"/>
                </a:gradFill>
                <a:latin typeface="昭和楷書"/>
                <a:ea typeface="昭和楷書"/>
                <a:cs typeface="昭和楷書"/>
                <a:sym typeface="昭和楷書"/>
              </a:rPr>
              <a:t>小中 貴晃</a:t>
            </a:r>
            <a:r>
              <a:rPr lang="en-US" sz="3330">
                <a:gradFill>
                  <a:gsLst>
                    <a:gs pos="0">
                      <a:srgbClr val="000000">
                        <a:alpha val="100000"/>
                      </a:srgbClr>
                    </a:gs>
                    <a:gs pos="100000">
                      <a:srgbClr val="C89116">
                        <a:alpha val="100000"/>
                      </a:srgbClr>
                    </a:gs>
                  </a:gsLst>
                  <a:lin ang="0"/>
                </a:gradFill>
                <a:latin typeface="昭和楷書"/>
                <a:ea typeface="昭和楷書"/>
                <a:cs typeface="昭和楷書"/>
                <a:sym typeface="昭和楷書"/>
              </a:rPr>
              <a:t> </a:t>
            </a:r>
            <a:r>
              <a:rPr lang="en-US" sz="3330">
                <a:solidFill>
                  <a:srgbClr val="000000"/>
                </a:solidFill>
                <a:latin typeface="昭和楷書"/>
                <a:ea typeface="昭和楷書"/>
                <a:cs typeface="昭和楷書"/>
                <a:sym typeface="昭和楷書"/>
              </a:rPr>
              <a:t>様</a:t>
            </a:r>
          </a:p>
          <a:p>
            <a:pPr algn="just" marL="0" indent="0" lvl="0">
              <a:lnSpc>
                <a:spcPts val="4662"/>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DAHHctJi-UQ</dc:identifier>
  <dcterms:modified xsi:type="dcterms:W3CDTF">2011-08-01T06:04:30Z</dcterms:modified>
  <cp:revision>1</cp:revision>
  <dc:title>【推薦者】 着物に強い出張買取 渡邊 真大 【被推薦者】 使って学ぶAIツールの情報発信 小中 貴晃 様</dc:title>
</cp:coreProperties>
</file>