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Source Han Sans JP Bold" panose="020B0800000000000000" pitchFamily="34" charset="-128"/>
      <p:regular r:id="rId3"/>
      <p:bold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8" autoAdjust="0"/>
  </p:normalViewPr>
  <p:slideViewPr>
    <p:cSldViewPr>
      <p:cViewPr varScale="1">
        <p:scale>
          <a:sx n="80" d="100"/>
          <a:sy n="80" d="100"/>
        </p:scale>
        <p:origin x="82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509194">
            <a:off x="-710094" y="-901860"/>
            <a:ext cx="3709555" cy="3783373"/>
            <a:chOff x="0" y="0"/>
            <a:chExt cx="6062980" cy="6183630"/>
          </a:xfrm>
        </p:grpSpPr>
        <p:sp>
          <p:nvSpPr>
            <p:cNvPr id="3" name="Freeform 3"/>
            <p:cNvSpPr/>
            <p:nvPr/>
          </p:nvSpPr>
          <p:spPr>
            <a:xfrm>
              <a:off x="155" y="123"/>
              <a:ext cx="6062976" cy="6183206"/>
            </a:xfrm>
            <a:custGeom>
              <a:avLst/>
              <a:gdLst/>
              <a:ahLst/>
              <a:cxnLst/>
              <a:rect l="l" t="t" r="r" b="b"/>
              <a:pathLst>
                <a:path w="6062976" h="6183206">
                  <a:moveTo>
                    <a:pt x="3345025" y="695837"/>
                  </a:moveTo>
                  <a:cubicBezTo>
                    <a:pt x="2897985" y="1356237"/>
                    <a:pt x="2951325" y="1918847"/>
                    <a:pt x="2447135" y="2218567"/>
                  </a:cubicBezTo>
                  <a:cubicBezTo>
                    <a:pt x="1431135" y="2824357"/>
                    <a:pt x="389735" y="2246507"/>
                    <a:pt x="69695" y="3285367"/>
                  </a:cubicBezTo>
                  <a:cubicBezTo>
                    <a:pt x="-257965" y="4349627"/>
                    <a:pt x="581505" y="5378327"/>
                    <a:pt x="2339185" y="6022217"/>
                  </a:cubicBezTo>
                  <a:cubicBezTo>
                    <a:pt x="4388965" y="6775327"/>
                    <a:pt x="6481925" y="4725547"/>
                    <a:pt x="5990435" y="3200277"/>
                  </a:cubicBezTo>
                  <a:cubicBezTo>
                    <a:pt x="5584035" y="1936627"/>
                    <a:pt x="6287615" y="1382907"/>
                    <a:pt x="5864705" y="695837"/>
                  </a:cubicBezTo>
                  <a:cubicBezTo>
                    <a:pt x="5171285" y="-428113"/>
                    <a:pt x="3823815" y="-12823"/>
                    <a:pt x="3345025" y="695837"/>
                  </a:cubicBezTo>
                  <a:close/>
                </a:path>
              </a:pathLst>
            </a:custGeom>
            <a:blipFill>
              <a:blip r:embed="rId2"/>
              <a:stretch>
                <a:fillRect l="-21081" t="-13816" r="-20569" b="-2560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573468" y="-1009111"/>
            <a:ext cx="3073466" cy="307346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13694" r="-1369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081299" y="8357259"/>
            <a:ext cx="2125029" cy="2125029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9656" r="-1965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143814" y="8135283"/>
            <a:ext cx="2568982" cy="2568982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5">
                <a:alphaModFix amt="65000"/>
              </a:blip>
              <a:stretch>
                <a:fillRect l="-16748" r="-1584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080693" y="929750"/>
            <a:ext cx="2059014" cy="205901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blipFill>
              <a:blip r:embed="rId6">
                <a:alphaModFix amt="67000"/>
              </a:blip>
              <a:stretch>
                <a:fillRect l="-95352" t="-4700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3376433" y="-900401"/>
            <a:ext cx="2059014" cy="2059014"/>
            <a:chOff x="0" y="0"/>
            <a:chExt cx="12700000" cy="12700000"/>
          </a:xfrm>
        </p:grpSpPr>
        <p:sp>
          <p:nvSpPr>
            <p:cNvPr id="13" name="Freeform 13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7"/>
              <a:stretch>
                <a:fillRect l="-21951" r="-21951"/>
              </a:stretch>
            </a:blipFill>
          </p:spPr>
        </p:sp>
      </p:grpSp>
      <p:sp>
        <p:nvSpPr>
          <p:cNvPr id="14" name="AutoShape 14"/>
          <p:cNvSpPr/>
          <p:nvPr/>
        </p:nvSpPr>
        <p:spPr>
          <a:xfrm flipV="1">
            <a:off x="1028700" y="1978307"/>
            <a:ext cx="9397249" cy="0"/>
          </a:xfrm>
          <a:prstGeom prst="line">
            <a:avLst/>
          </a:prstGeom>
          <a:ln w="38100" cap="flat">
            <a:gradFill>
              <a:gsLst>
                <a:gs pos="0">
                  <a:srgbClr val="FAACA8">
                    <a:alpha val="100000"/>
                  </a:srgbClr>
                </a:gs>
                <a:gs pos="100000">
                  <a:srgbClr val="DDD6F3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4004344" y="9277350"/>
            <a:ext cx="2327564" cy="0"/>
          </a:xfrm>
          <a:prstGeom prst="line">
            <a:avLst/>
          </a:prstGeom>
          <a:ln w="38100" cap="flat">
            <a:gradFill>
              <a:gsLst>
                <a:gs pos="0">
                  <a:srgbClr val="FAACA8">
                    <a:alpha val="100000"/>
                  </a:srgbClr>
                </a:gs>
                <a:gs pos="100000">
                  <a:srgbClr val="DDD6F3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 rot="5400000">
            <a:off x="4486433" y="-769623"/>
            <a:ext cx="2333940" cy="2333940"/>
            <a:chOff x="0" y="0"/>
            <a:chExt cx="12700000" cy="12700000"/>
          </a:xfrm>
        </p:grpSpPr>
        <p:sp>
          <p:nvSpPr>
            <p:cNvPr id="17" name="Freeform 17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7">
                <a:alphaModFix amt="62000"/>
              </a:blip>
              <a:stretch>
                <a:fillRect l="-21951" r="-2195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 rot="6398574">
            <a:off x="16464950" y="3402761"/>
            <a:ext cx="2125029" cy="2125029"/>
            <a:chOff x="0" y="0"/>
            <a:chExt cx="12700000" cy="12700000"/>
          </a:xfrm>
        </p:grpSpPr>
        <p:sp>
          <p:nvSpPr>
            <p:cNvPr id="19" name="Freeform 19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9656" r="-19656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 rot="6398574">
            <a:off x="16519227" y="4260981"/>
            <a:ext cx="2568982" cy="2568982"/>
            <a:chOff x="0" y="0"/>
            <a:chExt cx="12700000" cy="12700000"/>
          </a:xfrm>
        </p:grpSpPr>
        <p:sp>
          <p:nvSpPr>
            <p:cNvPr id="21" name="Freeform 21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5">
                <a:alphaModFix amt="65000"/>
              </a:blip>
              <a:stretch>
                <a:fillRect l="-16748" r="-15847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-260205">
            <a:off x="250877" y="7366614"/>
            <a:ext cx="3709555" cy="3783373"/>
            <a:chOff x="0" y="0"/>
            <a:chExt cx="6062980" cy="6183630"/>
          </a:xfrm>
        </p:grpSpPr>
        <p:sp>
          <p:nvSpPr>
            <p:cNvPr id="23" name="Freeform 23"/>
            <p:cNvSpPr/>
            <p:nvPr/>
          </p:nvSpPr>
          <p:spPr>
            <a:xfrm rot="-7543990">
              <a:off x="-123910" y="-35654"/>
              <a:ext cx="5004198" cy="6831043"/>
            </a:xfrm>
            <a:custGeom>
              <a:avLst/>
              <a:gdLst/>
              <a:ahLst/>
              <a:cxnLst/>
              <a:rect l="l" t="t" r="r" b="b"/>
              <a:pathLst>
                <a:path w="5004198" h="6831043">
                  <a:moveTo>
                    <a:pt x="4917197" y="4781046"/>
                  </a:moveTo>
                  <a:cubicBezTo>
                    <a:pt x="4642196" y="4032482"/>
                    <a:pt x="4154349" y="3747210"/>
                    <a:pt x="4205505" y="3162896"/>
                  </a:cubicBezTo>
                  <a:cubicBezTo>
                    <a:pt x="4307113" y="1984374"/>
                    <a:pt x="5384370" y="1476494"/>
                    <a:pt x="4727987" y="609997"/>
                  </a:cubicBezTo>
                  <a:cubicBezTo>
                    <a:pt x="4055436" y="-277520"/>
                    <a:pt x="2730133" y="-196856"/>
                    <a:pt x="1180953" y="853894"/>
                  </a:cubicBezTo>
                  <a:cubicBezTo>
                    <a:pt x="-627475" y="2077969"/>
                    <a:pt x="-185888" y="4974015"/>
                    <a:pt x="1339279" y="5465825"/>
                  </a:cubicBezTo>
                  <a:cubicBezTo>
                    <a:pt x="2602384" y="5873917"/>
                    <a:pt x="2640965" y="6768424"/>
                    <a:pt x="3445675" y="6826385"/>
                  </a:cubicBezTo>
                  <a:cubicBezTo>
                    <a:pt x="4763001" y="6919904"/>
                    <a:pt x="5212829" y="5583567"/>
                    <a:pt x="4917197" y="4781046"/>
                  </a:cubicBezTo>
                  <a:close/>
                </a:path>
              </a:pathLst>
            </a:custGeom>
            <a:blipFill>
              <a:blip r:embed="rId2"/>
              <a:stretch>
                <a:fillRect l="-27057" t="-33316" r="-71032" b="-12344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-583599" y="3314530"/>
            <a:ext cx="2125474" cy="2125474"/>
            <a:chOff x="0" y="0"/>
            <a:chExt cx="12700000" cy="12700000"/>
          </a:xfrm>
        </p:grpSpPr>
        <p:sp>
          <p:nvSpPr>
            <p:cNvPr id="25" name="Freeform 25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8">
                <a:alphaModFix amt="76000"/>
              </a:blip>
              <a:stretch>
                <a:fillRect l="-48466" t="-42014" r="-47866" b="-66386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 rot="-3029171">
            <a:off x="-829744" y="6545170"/>
            <a:ext cx="3512798" cy="3180225"/>
            <a:chOff x="0" y="0"/>
            <a:chExt cx="5580380" cy="5052060"/>
          </a:xfrm>
        </p:grpSpPr>
        <p:sp>
          <p:nvSpPr>
            <p:cNvPr id="27" name="Freeform 27"/>
            <p:cNvSpPr/>
            <p:nvPr/>
          </p:nvSpPr>
          <p:spPr>
            <a:xfrm>
              <a:off x="-705" y="-225"/>
              <a:ext cx="5580557" cy="5052325"/>
            </a:xfrm>
            <a:custGeom>
              <a:avLst/>
              <a:gdLst/>
              <a:ahLst/>
              <a:cxnLst/>
              <a:rect l="l" t="t" r="r" b="b"/>
              <a:pathLst>
                <a:path w="5580557" h="5052325">
                  <a:moveTo>
                    <a:pt x="4709865" y="382495"/>
                  </a:moveTo>
                  <a:cubicBezTo>
                    <a:pt x="3938975" y="-21365"/>
                    <a:pt x="3222695" y="439645"/>
                    <a:pt x="2649925" y="439645"/>
                  </a:cubicBezTo>
                  <a:cubicBezTo>
                    <a:pt x="2205425" y="439645"/>
                    <a:pt x="1367225" y="-672875"/>
                    <a:pt x="366465" y="641575"/>
                  </a:cubicBezTo>
                  <a:cubicBezTo>
                    <a:pt x="-634295" y="1956025"/>
                    <a:pt x="612845" y="3193005"/>
                    <a:pt x="1734255" y="4273775"/>
                  </a:cubicBezTo>
                  <a:cubicBezTo>
                    <a:pt x="2855665" y="5354545"/>
                    <a:pt x="4379665" y="5336765"/>
                    <a:pt x="5259775" y="4052795"/>
                  </a:cubicBezTo>
                  <a:cubicBezTo>
                    <a:pt x="5854135" y="3186655"/>
                    <a:pt x="5595055" y="847315"/>
                    <a:pt x="4709865" y="382495"/>
                  </a:cubicBezTo>
                  <a:close/>
                </a:path>
              </a:pathLst>
            </a:custGeom>
            <a:blipFill>
              <a:blip r:embed="rId9"/>
              <a:stretch>
                <a:fillRect t="-5227" b="-5227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10159217" y="-1673315"/>
            <a:ext cx="2971362" cy="4141323"/>
            <a:chOff x="0" y="0"/>
            <a:chExt cx="4548505" cy="6339459"/>
          </a:xfrm>
        </p:grpSpPr>
        <p:sp>
          <p:nvSpPr>
            <p:cNvPr id="29" name="Freeform 29"/>
            <p:cNvSpPr/>
            <p:nvPr/>
          </p:nvSpPr>
          <p:spPr>
            <a:xfrm>
              <a:off x="-44" y="8"/>
              <a:ext cx="4548610" cy="6339500"/>
            </a:xfrm>
            <a:custGeom>
              <a:avLst/>
              <a:gdLst/>
              <a:ahLst/>
              <a:cxnLst/>
              <a:rect l="l" t="t" r="r" b="b"/>
              <a:pathLst>
                <a:path w="4548610" h="6339500">
                  <a:moveTo>
                    <a:pt x="2374563" y="5604502"/>
                  </a:moveTo>
                  <a:cubicBezTo>
                    <a:pt x="2383199" y="5778238"/>
                    <a:pt x="2326938" y="5956038"/>
                    <a:pt x="2203240" y="6098405"/>
                  </a:cubicBezTo>
                  <a:cubicBezTo>
                    <a:pt x="1950764" y="6388727"/>
                    <a:pt x="1512995" y="6421493"/>
                    <a:pt x="1225467" y="6171430"/>
                  </a:cubicBezTo>
                  <a:cubicBezTo>
                    <a:pt x="1021505" y="5994011"/>
                    <a:pt x="947972" y="5721850"/>
                    <a:pt x="1012742" y="5475089"/>
                  </a:cubicBezTo>
                  <a:cubicBezTo>
                    <a:pt x="627170" y="5327769"/>
                    <a:pt x="365423" y="5083421"/>
                    <a:pt x="315258" y="4773414"/>
                  </a:cubicBezTo>
                  <a:cubicBezTo>
                    <a:pt x="242741" y="4325231"/>
                    <a:pt x="631869" y="3859014"/>
                    <a:pt x="1261789" y="3553325"/>
                  </a:cubicBezTo>
                  <a:cubicBezTo>
                    <a:pt x="616248" y="3340600"/>
                    <a:pt x="126409" y="2837172"/>
                    <a:pt x="20745" y="2184265"/>
                  </a:cubicBezTo>
                  <a:cubicBezTo>
                    <a:pt x="-139783" y="1191506"/>
                    <a:pt x="648760" y="228973"/>
                    <a:pt x="1781981" y="34536"/>
                  </a:cubicBezTo>
                  <a:cubicBezTo>
                    <a:pt x="2437936" y="-78113"/>
                    <a:pt x="3065697" y="91432"/>
                    <a:pt x="3509181" y="446651"/>
                  </a:cubicBezTo>
                  <a:cubicBezTo>
                    <a:pt x="3759371" y="299585"/>
                    <a:pt x="4083856" y="319270"/>
                    <a:pt x="4312964" y="518533"/>
                  </a:cubicBezTo>
                  <a:cubicBezTo>
                    <a:pt x="4600492" y="768596"/>
                    <a:pt x="4628813" y="1206619"/>
                    <a:pt x="4376337" y="1496941"/>
                  </a:cubicBezTo>
                  <a:cubicBezTo>
                    <a:pt x="4309662" y="1573522"/>
                    <a:pt x="4230160" y="1632196"/>
                    <a:pt x="4143927" y="1672455"/>
                  </a:cubicBezTo>
                  <a:cubicBezTo>
                    <a:pt x="4168946" y="2290818"/>
                    <a:pt x="3836079" y="2878320"/>
                    <a:pt x="3294297" y="3253097"/>
                  </a:cubicBezTo>
                  <a:cubicBezTo>
                    <a:pt x="3907326" y="3357999"/>
                    <a:pt x="4352080" y="3654925"/>
                    <a:pt x="4419009" y="4069072"/>
                  </a:cubicBezTo>
                  <a:cubicBezTo>
                    <a:pt x="4522387" y="4708136"/>
                    <a:pt x="3687489" y="5383776"/>
                    <a:pt x="2554268" y="5578340"/>
                  </a:cubicBezTo>
                  <a:cubicBezTo>
                    <a:pt x="2493816" y="5588627"/>
                    <a:pt x="2433999" y="5597263"/>
                    <a:pt x="2374563" y="5604502"/>
                  </a:cubicBezTo>
                  <a:close/>
                </a:path>
              </a:pathLst>
            </a:custGeom>
            <a:blipFill>
              <a:blip r:embed="rId10"/>
              <a:stretch>
                <a:fillRect l="-19686" r="-19686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5241280" y="8021154"/>
            <a:ext cx="2797240" cy="279724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13694" r="-13694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6464950" y="7231775"/>
            <a:ext cx="2125029" cy="2125029"/>
            <a:chOff x="0" y="0"/>
            <a:chExt cx="12700000" cy="12700000"/>
          </a:xfrm>
        </p:grpSpPr>
        <p:sp>
          <p:nvSpPr>
            <p:cNvPr id="33" name="Freeform 33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>
                <a:alphaModFix amt="78000"/>
              </a:blip>
              <a:stretch>
                <a:fillRect l="-19656" r="-19656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4405940" y="7973809"/>
            <a:ext cx="3073466" cy="3073466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13694" r="-13694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11644898" y="7658160"/>
            <a:ext cx="3523227" cy="3523227"/>
            <a:chOff x="0" y="0"/>
            <a:chExt cx="12700000" cy="12700000"/>
          </a:xfrm>
        </p:grpSpPr>
        <p:sp>
          <p:nvSpPr>
            <p:cNvPr id="37" name="Freeform 37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7"/>
              <a:stretch>
                <a:fillRect l="-21951" r="-21951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 rot="5400000">
            <a:off x="10853786" y="7144039"/>
            <a:ext cx="1976984" cy="1976984"/>
            <a:chOff x="0" y="0"/>
            <a:chExt cx="12700000" cy="12700000"/>
          </a:xfrm>
        </p:grpSpPr>
        <p:sp>
          <p:nvSpPr>
            <p:cNvPr id="39" name="Freeform 39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11"/>
              <a:stretch>
                <a:fillRect l="-17586" t="-56859" r="-55883" b="-30738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880857" y="834500"/>
            <a:ext cx="1181646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合同会社akushu</a:t>
            </a:r>
            <a:r>
              <a:rPr lang="en-US" sz="5199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　</a:t>
            </a:r>
            <a:r>
              <a:rPr lang="en-US" sz="5199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横山</a:t>
            </a:r>
            <a:r>
              <a:rPr lang="en-US" sz="5199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 </a:t>
            </a:r>
            <a:r>
              <a:rPr lang="en-US" sz="5199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尚武</a:t>
            </a:r>
            <a:r>
              <a:rPr lang="en-US" sz="5199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 </a:t>
            </a:r>
            <a:r>
              <a:rPr lang="en-US" sz="5199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様</a:t>
            </a:r>
            <a:endParaRPr lang="en-US" sz="5199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69805" y="2322196"/>
            <a:ext cx="17808862" cy="753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AI研修を日々提供する中で、今話題のClaudeCodeの活用研修をもっと広げていきたい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！</a:t>
            </a: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といろんな施策やアイデアを考えていた際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、「</a:t>
            </a: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ぜひ一緒にやりましょう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！」</a:t>
            </a: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と</a:t>
            </a: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お声がけをいただき、まずは合同で勉強会を開催することとなりました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。</a:t>
            </a:r>
          </a:p>
          <a:p>
            <a:pPr algn="l">
              <a:lnSpc>
                <a:spcPts val="4620"/>
              </a:lnSpc>
            </a:pP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当日の準備に向けての企画・進行・役割分担・集客・準備物の手配まで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、</a:t>
            </a: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非常にスピード感・質高く進めてくださり、みるみるうちに素晴らしいコンテンツに</a:t>
            </a: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仕上がっていきました。当日の進行も全てハンドリングいただき、横山さんが</a:t>
            </a: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なぜ事業設計のパートナーとして信頼されているのかを、まさに実感しました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。</a:t>
            </a:r>
          </a:p>
          <a:p>
            <a:pPr algn="l">
              <a:lnSpc>
                <a:spcPts val="4620"/>
              </a:lnSpc>
            </a:pP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今回の勉強会にとどまらず、今後さらなる連携や事業展開の可能性の話もあがっており</a:t>
            </a: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期待を寄せています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！</a:t>
            </a:r>
          </a:p>
          <a:p>
            <a:pPr algn="l">
              <a:lnSpc>
                <a:spcPts val="4620"/>
              </a:lnSpc>
            </a:pPr>
            <a:endParaRPr lang="en-US" sz="33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上記の理由から、私は横山さんを推薦いたします</a:t>
            </a:r>
            <a:r>
              <a:rPr lang="en-US" sz="33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！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274622" y="9276687"/>
            <a:ext cx="5654427" cy="503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株式会社BeCheerz</a:t>
            </a:r>
            <a:r>
              <a:rPr lang="en-US" sz="30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 </a:t>
            </a:r>
            <a:r>
              <a:rPr lang="en-US" sz="30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小中貴晃</a:t>
            </a:r>
            <a:endParaRPr lang="en-US" sz="30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723753" y="8597149"/>
            <a:ext cx="2489597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2026年5月1日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Macintosh PowerPoint</Application>
  <PresentationFormat>ユーザー設定</PresentationFormat>
  <Paragraphs>16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Source Han Sans JP Bold</vt:lpstr>
      <vt:lpstr>Arial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推薦の言葉：横山さん</dc:title>
  <cp:lastModifiedBy>takaaki.konaka@outlook.jp</cp:lastModifiedBy>
  <cp:revision>2</cp:revision>
  <dcterms:created xsi:type="dcterms:W3CDTF">2006-08-16T00:00:00Z</dcterms:created>
  <dcterms:modified xsi:type="dcterms:W3CDTF">2026-05-01T03:04:04Z</dcterms:modified>
  <dc:identifier>DAHIYAYr9W4</dc:identifier>
</cp:coreProperties>
</file>