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3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48"/>
  </p:normalViewPr>
  <p:slideViewPr>
    <p:cSldViewPr snapToGrid="0">
      <p:cViewPr varScale="1">
        <p:scale>
          <a:sx n="73" d="100"/>
          <a:sy n="73" d="100"/>
        </p:scale>
        <p:origin x="156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284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2823C76-92C6-4A39-8AE6-932AD3011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B75036-81A4-42D6-9244-145D61E2CC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72EF937-204B-4469-83E0-B0BF70F16371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2026/6/28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8F9638-2375-4AB3-8F24-B5C696A958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E1BEFC-FEA0-4B9B-9EE4-1203D14824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00213DE-B47F-4021-813C-DFFB8A3A9AAC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26007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59CB89B-B01F-4FD7-933C-48BA0B5602F6}" type="datetime1">
              <a:rPr lang="ja-JP" altLang="en-US" smtClean="0"/>
              <a:pPr/>
              <a:t>2026/6/28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144BAE1-A538-F540-A4BA-29D41BFAB7BE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2707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144BAE1-A538-F540-A4BA-29D41BFAB7BE}" type="slidenum">
              <a:rPr lang="en-US" altLang="ja-JP" smtClean="0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599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0059145" cy="77724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4127" y="2053445"/>
            <a:ext cx="5839753" cy="1717604"/>
          </a:xfrm>
        </p:spPr>
        <p:txBody>
          <a:bodyPr anchor="b">
            <a:noAutofit/>
          </a:bodyPr>
          <a:lstStyle>
            <a:lvl1pPr algn="ctr">
              <a:defRPr sz="528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4127" y="4078104"/>
            <a:ext cx="5839753" cy="1561338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71959" y="5728549"/>
            <a:ext cx="740604" cy="316653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14127" y="5728549"/>
            <a:ext cx="4471346" cy="3166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99049" y="5728549"/>
            <a:ext cx="454831" cy="31665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221808" y="3934173"/>
            <a:ext cx="562439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84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3" y="5457470"/>
            <a:ext cx="7478607" cy="642303"/>
          </a:xfrm>
        </p:spPr>
        <p:txBody>
          <a:bodyPr anchor="b">
            <a:normAutofit/>
          </a:bodyPr>
          <a:lstStyle>
            <a:lvl1pPr algn="ctr">
              <a:defRPr sz="264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28886" y="1170658"/>
            <a:ext cx="7800630" cy="3809438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760"/>
            </a:lvl2pPr>
            <a:lvl3pPr marL="1005840" indent="0">
              <a:buNone/>
              <a:defRPr sz="1760"/>
            </a:lvl3pPr>
            <a:lvl4pPr marL="1508760" indent="0">
              <a:buNone/>
              <a:defRPr sz="1760"/>
            </a:lvl4pPr>
            <a:lvl5pPr marL="2011680" indent="0">
              <a:buNone/>
              <a:defRPr sz="1760"/>
            </a:lvl5pPr>
            <a:lvl6pPr marL="2514600" indent="0">
              <a:buNone/>
              <a:defRPr sz="1760"/>
            </a:lvl6pPr>
            <a:lvl7pPr marL="3017520" indent="0">
              <a:buNone/>
              <a:defRPr sz="1760"/>
            </a:lvl7pPr>
            <a:lvl8pPr marL="3520440" indent="0">
              <a:buNone/>
              <a:defRPr sz="1760"/>
            </a:lvl8pPr>
            <a:lvl9pPr marL="4023360" indent="0">
              <a:buNone/>
              <a:defRPr sz="176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4553" y="6099774"/>
            <a:ext cx="7478607" cy="559540"/>
          </a:xfrm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8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3" y="1027789"/>
            <a:ext cx="7478607" cy="3510908"/>
          </a:xfrm>
        </p:spPr>
        <p:txBody>
          <a:bodyPr anchor="ctr">
            <a:normAutofit/>
          </a:bodyPr>
          <a:lstStyle>
            <a:lvl1pPr algn="ctr">
              <a:defRPr sz="352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51" y="4845755"/>
            <a:ext cx="7478610" cy="18135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06312" y="4692226"/>
            <a:ext cx="726706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317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766" y="1113083"/>
            <a:ext cx="7040275" cy="2686757"/>
          </a:xfrm>
        </p:spPr>
        <p:txBody>
          <a:bodyPr anchor="ctr">
            <a:normAutofit/>
          </a:bodyPr>
          <a:lstStyle>
            <a:lvl1pPr algn="ctr">
              <a:defRPr sz="352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60220" y="3799840"/>
            <a:ext cx="6482078" cy="738857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980"/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49" y="4922521"/>
            <a:ext cx="7478612" cy="17367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34966" y="1026077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792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96854" y="3204919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 algn="r"/>
            <a:r>
              <a:rPr lang="en-US" sz="792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406313" y="4692226"/>
            <a:ext cx="725508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278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6" y="3749725"/>
            <a:ext cx="7478601" cy="1664640"/>
          </a:xfrm>
        </p:spPr>
        <p:txBody>
          <a:bodyPr anchor="b">
            <a:normAutofit/>
          </a:bodyPr>
          <a:lstStyle>
            <a:lvl1pPr algn="l">
              <a:defRPr sz="352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55" y="5414365"/>
            <a:ext cx="7478603" cy="975120"/>
          </a:xfrm>
        </p:spPr>
        <p:txBody>
          <a:bodyPr anchor="t">
            <a:normAutofit/>
          </a:bodyPr>
          <a:lstStyle>
            <a:lvl1pPr marL="0" indent="0" algn="l">
              <a:buNone/>
              <a:defRPr sz="198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167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358" y="1113083"/>
            <a:ext cx="6957685" cy="2542824"/>
          </a:xfrm>
        </p:spPr>
        <p:txBody>
          <a:bodyPr anchor="ctr">
            <a:normAutofit/>
          </a:bodyPr>
          <a:lstStyle>
            <a:lvl1pPr algn="ctr">
              <a:defRPr sz="352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294555" y="4124554"/>
            <a:ext cx="7478603" cy="1005230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51" y="5133623"/>
            <a:ext cx="7478610" cy="1525693"/>
          </a:xfrm>
        </p:spPr>
        <p:txBody>
          <a:bodyPr anchor="t">
            <a:normAutofit/>
          </a:bodyPr>
          <a:lstStyle>
            <a:lvl1pPr marL="0" indent="0" algn="l">
              <a:buNone/>
              <a:defRPr sz="1760">
                <a:solidFill>
                  <a:schemeClr val="tx1"/>
                </a:solidFill>
              </a:defRPr>
            </a:lvl1pPr>
            <a:lvl2pPr marL="5029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65867" y="1016481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4776" y="2955425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 algn="r"/>
            <a:r>
              <a:rPr lang="en-US" sz="88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406313" y="3886200"/>
            <a:ext cx="725508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600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2" y="1113082"/>
            <a:ext cx="7478607" cy="260039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52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4555" y="4041648"/>
            <a:ext cx="7478603" cy="1025957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53" y="5066454"/>
            <a:ext cx="7478607" cy="1592863"/>
          </a:xfrm>
        </p:spPr>
        <p:txBody>
          <a:bodyPr anchor="t">
            <a:normAutofit/>
          </a:bodyPr>
          <a:lstStyle>
            <a:lvl1pPr marL="0" indent="0" algn="l">
              <a:buNone/>
              <a:defRPr sz="1760">
                <a:solidFill>
                  <a:schemeClr val="tx1"/>
                </a:solidFill>
              </a:defRPr>
            </a:lvl1pPr>
            <a:lvl2pPr marL="5029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06317" y="3886200"/>
            <a:ext cx="726706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7575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4551" y="2822154"/>
            <a:ext cx="7478610" cy="3837164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406313" y="2668626"/>
            <a:ext cx="726706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416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334" y="1027790"/>
            <a:ext cx="1780823" cy="56315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4554" y="1027790"/>
            <a:ext cx="5407060" cy="5631525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870063" y="1027790"/>
            <a:ext cx="0" cy="5631525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913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背景フレーム">
            <a:extLst>
              <a:ext uri="{FF2B5EF4-FFF2-40B4-BE49-F238E27FC236}">
                <a16:creationId xmlns:a16="http://schemas.microsoft.com/office/drawing/2014/main" id="{12F2FCAF-7E43-F643-B855-75E2617F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0546" y="-43815"/>
            <a:ext cx="10159618" cy="7886446"/>
          </a:xfrm>
          <a:custGeom>
            <a:avLst/>
            <a:gdLst>
              <a:gd name="connsiteX0" fmla="*/ 0 w 10159618"/>
              <a:gd name="connsiteY0" fmla="*/ 0 h 7886446"/>
              <a:gd name="connsiteX1" fmla="*/ 0 w 10159618"/>
              <a:gd name="connsiteY1" fmla="*/ 7886447 h 7886446"/>
              <a:gd name="connsiteX2" fmla="*/ 10159619 w 10159618"/>
              <a:gd name="connsiteY2" fmla="*/ 7886447 h 7886446"/>
              <a:gd name="connsiteX3" fmla="*/ 10159619 w 10159618"/>
              <a:gd name="connsiteY3" fmla="*/ 0 h 7886446"/>
              <a:gd name="connsiteX4" fmla="*/ 0 w 10159618"/>
              <a:gd name="connsiteY4" fmla="*/ 0 h 7886446"/>
              <a:gd name="connsiteX5" fmla="*/ 9753219 w 10159618"/>
              <a:gd name="connsiteY5" fmla="*/ 7323836 h 7886446"/>
              <a:gd name="connsiteX6" fmla="*/ 1352931 w 10159618"/>
              <a:gd name="connsiteY6" fmla="*/ 7323836 h 7886446"/>
              <a:gd name="connsiteX7" fmla="*/ 408559 w 10159618"/>
              <a:gd name="connsiteY7" fmla="*/ 6379464 h 7886446"/>
              <a:gd name="connsiteX8" fmla="*/ 408559 w 10159618"/>
              <a:gd name="connsiteY8" fmla="*/ 536194 h 7886446"/>
              <a:gd name="connsiteX9" fmla="*/ 8808974 w 10159618"/>
              <a:gd name="connsiteY9" fmla="*/ 536194 h 7886446"/>
              <a:gd name="connsiteX10" fmla="*/ 9753346 w 10159618"/>
              <a:gd name="connsiteY10" fmla="*/ 1480566 h 7886446"/>
              <a:gd name="connsiteX11" fmla="*/ 9753346 w 10159618"/>
              <a:gd name="connsiteY11" fmla="*/ 7323836 h 788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59618" h="7886446">
                <a:moveTo>
                  <a:pt x="0" y="0"/>
                </a:moveTo>
                <a:lnTo>
                  <a:pt x="0" y="7886447"/>
                </a:lnTo>
                <a:lnTo>
                  <a:pt x="10159619" y="7886447"/>
                </a:lnTo>
                <a:lnTo>
                  <a:pt x="10159619" y="0"/>
                </a:lnTo>
                <a:lnTo>
                  <a:pt x="0" y="0"/>
                </a:lnTo>
                <a:close/>
                <a:moveTo>
                  <a:pt x="9753219" y="7323836"/>
                </a:moveTo>
                <a:lnTo>
                  <a:pt x="1352931" y="7323836"/>
                </a:lnTo>
                <a:cubicBezTo>
                  <a:pt x="831342" y="7323836"/>
                  <a:pt x="408559" y="6901053"/>
                  <a:pt x="408559" y="6379464"/>
                </a:cubicBezTo>
                <a:lnTo>
                  <a:pt x="408559" y="536194"/>
                </a:lnTo>
                <a:lnTo>
                  <a:pt x="8808974" y="536194"/>
                </a:lnTo>
                <a:cubicBezTo>
                  <a:pt x="9330563" y="536194"/>
                  <a:pt x="9753346" y="958977"/>
                  <a:pt x="9753346" y="1480566"/>
                </a:cubicBezTo>
                <a:lnTo>
                  <a:pt x="9753346" y="7323836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7EF9C361-7B81-E74B-8DC0-3E6B51E4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1693318"/>
            <a:ext cx="8674100" cy="705642"/>
          </a:xfrm>
          <a:prstGeom prst="rect">
            <a:avLst/>
          </a:prstGeom>
        </p:spPr>
        <p:txBody>
          <a:bodyPr rtlCol="0"/>
          <a:lstStyle>
            <a:lvl1pPr>
              <a:defRPr sz="3100" cap="all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9" name="下記の者が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639150"/>
            <a:ext cx="3382963" cy="37509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4" name="名前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6600" b="1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5" name="トレーニング コースを完了したことを証明します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469295"/>
            <a:ext cx="7475220" cy="79398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19" name="署名行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03490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リボン">
            <a:extLst>
              <a:ext uri="{FF2B5EF4-FFF2-40B4-BE49-F238E27FC236}">
                <a16:creationId xmlns:a16="http://schemas.microsoft.com/office/drawing/2014/main" id="{78FB0395-D732-AA42-A738-A51E03AC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3932" y="-43868"/>
            <a:ext cx="623448" cy="1767908"/>
          </a:xfrm>
          <a:custGeom>
            <a:avLst/>
            <a:gdLst>
              <a:gd name="connsiteX0" fmla="*/ 0 w 623448"/>
              <a:gd name="connsiteY0" fmla="*/ 1767909 h 1767908"/>
              <a:gd name="connsiteX1" fmla="*/ 311662 w 623448"/>
              <a:gd name="connsiteY1" fmla="*/ 1561701 h 1767908"/>
              <a:gd name="connsiteX2" fmla="*/ 623449 w 623448"/>
              <a:gd name="connsiteY2" fmla="*/ 1767909 h 1767908"/>
              <a:gd name="connsiteX3" fmla="*/ 623449 w 623448"/>
              <a:gd name="connsiteY3" fmla="*/ 0 h 1767908"/>
              <a:gd name="connsiteX4" fmla="*/ 0 w 623448"/>
              <a:gd name="connsiteY4" fmla="*/ 0 h 17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448" h="1767908">
                <a:moveTo>
                  <a:pt x="0" y="1767909"/>
                </a:moveTo>
                <a:lnTo>
                  <a:pt x="311662" y="1561701"/>
                </a:lnTo>
                <a:lnTo>
                  <a:pt x="623449" y="1767909"/>
                </a:lnTo>
                <a:lnTo>
                  <a:pt x="62344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38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プレースホルダー 4">
            <a:extLst>
              <a:ext uri="{FF2B5EF4-FFF2-40B4-BE49-F238E27FC236}">
                <a16:creationId xmlns:a16="http://schemas.microsoft.com/office/drawing/2014/main" id="{C569A78F-BA45-B94F-BC1A-F161CD1F24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9315" y="6219634"/>
            <a:ext cx="2928938" cy="336550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23" name="署名行">
            <a:extLst>
              <a:ext uri="{FF2B5EF4-FFF2-40B4-BE49-F238E27FC236}">
                <a16:creationId xmlns:a16="http://schemas.microsoft.com/office/drawing/2014/main" id="{60CE8219-F7C1-C644-B82D-B94628BB2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10619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D4C3F1-6EBC-D548-81F1-838C4FC216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29700" y="5788025"/>
            <a:ext cx="2928938" cy="37782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</p:txBody>
      </p:sp>
      <p:sp>
        <p:nvSpPr>
          <p:cNvPr id="24" name="テキスト プレースホルダー 4">
            <a:extLst>
              <a:ext uri="{FF2B5EF4-FFF2-40B4-BE49-F238E27FC236}">
                <a16:creationId xmlns:a16="http://schemas.microsoft.com/office/drawing/2014/main" id="{009D626F-1B42-4D45-8427-E5F79FFAE4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19634"/>
            <a:ext cx="2928938" cy="336550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766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406312" y="2670428"/>
            <a:ext cx="725508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389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312" y="1860268"/>
            <a:ext cx="7255087" cy="2065516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6312" y="4232841"/>
            <a:ext cx="7255087" cy="1235350"/>
          </a:xfrm>
        </p:spPr>
        <p:txBody>
          <a:bodyPr anchor="t">
            <a:normAutofit/>
          </a:bodyPr>
          <a:lstStyle>
            <a:lvl1pPr marL="0" indent="0" algn="ctr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06313" y="4079311"/>
            <a:ext cx="725508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86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406312" y="2670428"/>
            <a:ext cx="725508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3" y="1037382"/>
            <a:ext cx="7478607" cy="14777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4553" y="2818791"/>
            <a:ext cx="3671316" cy="390692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9667" y="2818791"/>
            <a:ext cx="3671316" cy="390692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65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55" y="3013004"/>
            <a:ext cx="3671316" cy="653097"/>
          </a:xfrm>
        </p:spPr>
        <p:txBody>
          <a:bodyPr anchor="b">
            <a:noAutofit/>
          </a:bodyPr>
          <a:lstStyle>
            <a:lvl1pPr marL="0" indent="0">
              <a:buNone/>
              <a:defRPr sz="2640" b="0">
                <a:solidFill>
                  <a:schemeClr val="accent1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4555" y="3675698"/>
            <a:ext cx="3671316" cy="306750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6015" y="3013004"/>
            <a:ext cx="3671316" cy="653097"/>
          </a:xfrm>
        </p:spPr>
        <p:txBody>
          <a:bodyPr anchor="b">
            <a:noAutofit/>
          </a:bodyPr>
          <a:lstStyle>
            <a:lvl1pPr marL="0" indent="0">
              <a:buNone/>
              <a:defRPr sz="2640" b="0">
                <a:solidFill>
                  <a:schemeClr val="accent1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6015" y="3675698"/>
            <a:ext cx="3671316" cy="306750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406313" y="2668626"/>
            <a:ext cx="725508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94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2" y="1037382"/>
            <a:ext cx="7478609" cy="14777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406313" y="2668626"/>
            <a:ext cx="725508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31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2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1" y="1573672"/>
            <a:ext cx="2790478" cy="1554480"/>
          </a:xfrm>
        </p:spPr>
        <p:txBody>
          <a:bodyPr anchor="b">
            <a:normAutofit/>
          </a:bodyPr>
          <a:lstStyle>
            <a:lvl1pPr algn="ctr">
              <a:defRPr sz="264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2069" y="1113084"/>
            <a:ext cx="4241093" cy="554623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4551" y="3435207"/>
            <a:ext cx="2790478" cy="2763525"/>
          </a:xfrm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406313" y="3300871"/>
            <a:ext cx="256695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83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552" y="2135010"/>
            <a:ext cx="3995422" cy="1554480"/>
          </a:xfrm>
        </p:spPr>
        <p:txBody>
          <a:bodyPr anchor="b">
            <a:normAutofit/>
          </a:bodyPr>
          <a:lstStyle>
            <a:lvl1pPr algn="ctr">
              <a:defRPr sz="264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01377" y="1170658"/>
            <a:ext cx="3222409" cy="5431087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760"/>
            </a:lvl2pPr>
            <a:lvl3pPr marL="1005840" indent="0">
              <a:buNone/>
              <a:defRPr sz="1760"/>
            </a:lvl3pPr>
            <a:lvl4pPr marL="1508760" indent="0">
              <a:buNone/>
              <a:defRPr sz="1760"/>
            </a:lvl4pPr>
            <a:lvl5pPr marL="2011680" indent="0">
              <a:buNone/>
              <a:defRPr sz="1760"/>
            </a:lvl5pPr>
            <a:lvl6pPr marL="2514600" indent="0">
              <a:buNone/>
              <a:defRPr sz="1760"/>
            </a:lvl6pPr>
            <a:lvl7pPr marL="3017520" indent="0">
              <a:buNone/>
              <a:defRPr sz="1760"/>
            </a:lvl7pPr>
            <a:lvl8pPr marL="3520440" indent="0">
              <a:buNone/>
              <a:defRPr sz="1760"/>
            </a:lvl8pPr>
            <a:lvl9pPr marL="4023360" indent="0">
              <a:buNone/>
              <a:defRPr sz="176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4552" y="3689490"/>
            <a:ext cx="3995421" cy="2072640"/>
          </a:xfrm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3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0067714" cy="77724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553" y="1037382"/>
            <a:ext cx="7478607" cy="14777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551" y="2822154"/>
            <a:ext cx="7478610" cy="39043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338" y="6755271"/>
            <a:ext cx="1263111" cy="3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4552" y="6755271"/>
            <a:ext cx="5615134" cy="3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8100" y="6755271"/>
            <a:ext cx="435061" cy="3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  <p:sldLayoutId id="2147483890" r:id="rId17"/>
    <p:sldLayoutId id="2147483765" r:id="rId18"/>
  </p:sldLayoutIdLst>
  <p:txStyles>
    <p:titleStyle>
      <a:lvl1pPr algn="ctr" defTabSz="502920" rtl="0" eaLnBrk="1" latinLnBrk="0" hangingPunct="1">
        <a:spcBef>
          <a:spcPct val="0"/>
        </a:spcBef>
        <a:buNone/>
        <a:defRPr kumimoji="1"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14325" indent="-31432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264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17245" indent="-31432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22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320165" indent="-31432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9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697355" indent="-18859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7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200275" indent="-18859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54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76606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54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26898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54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77190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54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27482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/>
        </a:buClr>
        <a:buSzPct val="115000"/>
        <a:buFont typeface="Arial"/>
        <a:buChar char="•"/>
        <a:defRPr kumimoji="1" sz="154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502920" rtl="0" eaLnBrk="1" latinLnBrk="0" hangingPunct="1"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トレーニングの証明書">
            <a:extLst>
              <a:ext uri="{FF2B5EF4-FFF2-40B4-BE49-F238E27FC236}">
                <a16:creationId xmlns:a16="http://schemas.microsoft.com/office/drawing/2014/main" id="{F6D31BC9-D494-1143-97AE-92279A72D4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2148" y="588782"/>
            <a:ext cx="8674100" cy="706438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推薦の言葉</a:t>
            </a:r>
          </a:p>
        </p:txBody>
      </p:sp>
      <p:sp>
        <p:nvSpPr>
          <p:cNvPr id="9" name="トレーニング コースを完了したことを証明します">
            <a:extLst>
              <a:ext uri="{FF2B5EF4-FFF2-40B4-BE49-F238E27FC236}">
                <a16:creationId xmlns:a16="http://schemas.microsoft.com/office/drawing/2014/main" id="{5042ECEC-2263-644B-AF60-893835EF61D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34267" y="2436336"/>
            <a:ext cx="7789862" cy="3694292"/>
          </a:xfrm>
        </p:spPr>
        <p:txBody>
          <a:bodyPr rtlCol="0"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sz="2400" dirty="0">
                <a:latin typeface="+mj-ea"/>
                <a:ea typeface="+mj-ea"/>
              </a:rPr>
              <a:t>私は、</a:t>
            </a:r>
            <a:r>
              <a:rPr lang="ja-JP" altLang="ja-JP" sz="2400" dirty="0">
                <a:latin typeface="+mj-ea"/>
                <a:ea typeface="+mj-ea"/>
              </a:rPr>
              <a:t>米澤侑桂さんを推薦いたします</a:t>
            </a:r>
            <a:endParaRPr lang="en-US" altLang="ja-JP" sz="24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400" dirty="0">
                <a:latin typeface="+mj-ea"/>
                <a:ea typeface="+mj-ea"/>
              </a:rPr>
              <a:t>弊社で展開する小屋</a:t>
            </a:r>
            <a:r>
              <a:rPr lang="ja-JP" altLang="ja-JP" sz="2400" dirty="0">
                <a:latin typeface="+mj-ea"/>
                <a:ea typeface="+mj-ea"/>
              </a:rPr>
              <a:t>REMOXでは、もっと問い合わせにつながるLPを作りたいと思い、米澤さんにランディングページの制作をお願いしました。</a:t>
            </a:r>
          </a:p>
          <a:p>
            <a:pPr marL="0" indent="0">
              <a:buNone/>
            </a:pPr>
            <a:r>
              <a:rPr lang="ja-JP" altLang="ja-JP" sz="2400" dirty="0">
                <a:latin typeface="+mj-ea"/>
                <a:ea typeface="+mj-ea"/>
              </a:rPr>
              <a:t>私が求めていたのは、ただ見た目がおしゃれなデザインではなく、</a:t>
            </a:r>
            <a:endParaRPr lang="en-US" altLang="ja-JP" sz="24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ja-JP" sz="2400" dirty="0">
                <a:latin typeface="+mj-ea"/>
                <a:ea typeface="+mj-ea"/>
              </a:rPr>
              <a:t>「反応が取れるデザイン」です。</a:t>
            </a:r>
          </a:p>
          <a:p>
            <a:pPr marL="0" indent="0">
              <a:buNone/>
            </a:pPr>
            <a:r>
              <a:rPr lang="ja-JP" altLang="ja-JP" sz="2400" dirty="0">
                <a:latin typeface="+mj-ea"/>
                <a:ea typeface="+mj-ea"/>
              </a:rPr>
              <a:t>米澤さんは、ユーザー心理や行動導線をしっかり考えながら設計してくださり、その結果、現在ではLPから毎月30〜40件の資料請求が入り、実際の契約や売上にもつながっています。</a:t>
            </a:r>
          </a:p>
          <a:p>
            <a:pPr marL="0" indent="0">
              <a:buNone/>
            </a:pPr>
            <a:r>
              <a:rPr lang="ja-JP" altLang="ja-JP" sz="2400" dirty="0">
                <a:latin typeface="+mj-ea"/>
                <a:ea typeface="+mj-ea"/>
              </a:rPr>
              <a:t>デザインは見た目だけでなく、その先の成果まで考えて作るものだと改めて実感しました。LPはもちろん、ホームページやバナーなどWeb全般も幅広く対応されています。</a:t>
            </a:r>
          </a:p>
          <a:p>
            <a:pPr marL="0" indent="0">
              <a:buNone/>
            </a:pPr>
            <a:r>
              <a:rPr lang="ja-JP" altLang="ja-JP" sz="2400" dirty="0">
                <a:latin typeface="+mj-ea"/>
                <a:ea typeface="+mj-ea"/>
              </a:rPr>
              <a:t>「問い合わせを増やしたい」「売上につながるWebを作りたい」と考えている方には、自信を持って米澤侑桂さんを推薦いたします。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altLang="ja-JP" sz="2100" dirty="0">
              <a:latin typeface="+mj-ea"/>
              <a:ea typeface="+mj-ea"/>
            </a:endParaRPr>
          </a:p>
          <a:p>
            <a:pPr algn="l"/>
            <a:endParaRPr lang="en-US" altLang="ja-JP" sz="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トレーニングの証明書">
            <a:extLst>
              <a:ext uri="{FF2B5EF4-FFF2-40B4-BE49-F238E27FC236}">
                <a16:creationId xmlns:a16="http://schemas.microsoft.com/office/drawing/2014/main" id="{CD9C7DD5-804E-424F-AD2A-ECAD12923D05}"/>
              </a:ext>
            </a:extLst>
          </p:cNvPr>
          <p:cNvSpPr txBox="1">
            <a:spLocks/>
          </p:cNvSpPr>
          <p:nvPr/>
        </p:nvSpPr>
        <p:spPr>
          <a:xfrm>
            <a:off x="692148" y="1392115"/>
            <a:ext cx="8674100" cy="705642"/>
          </a:xfrm>
          <a:prstGeom prst="rect">
            <a:avLst/>
          </a:prstGeom>
        </p:spPr>
        <p:txBody>
          <a:bodyPr rtlCol="0"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100" b="1" i="0" kern="1200" cap="all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sz="2400" kern="1000" dirty="0"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コメちゃんデザイン</a:t>
            </a:r>
            <a:endParaRPr lang="en-US" altLang="ja-JP" sz="2400" kern="1000" dirty="0"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kern="10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米澤</a:t>
            </a:r>
            <a:r>
              <a:rPr lang="ja-JP" altLang="en-US" sz="2400" kern="1000" dirty="0"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様</a:t>
            </a:r>
            <a:endParaRPr lang="ja-JP" altLang="en-US" sz="2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17DD10A-FDC6-41AA-9E9F-684D781B0CA5}"/>
              </a:ext>
            </a:extLst>
          </p:cNvPr>
          <p:cNvSpPr/>
          <p:nvPr/>
        </p:nvSpPr>
        <p:spPr>
          <a:xfrm>
            <a:off x="1291585" y="2194652"/>
            <a:ext cx="7790419" cy="6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834AA0B-CCB7-47BB-87BC-662293C1824D}"/>
              </a:ext>
            </a:extLst>
          </p:cNvPr>
          <p:cNvSpPr/>
          <p:nvPr/>
        </p:nvSpPr>
        <p:spPr>
          <a:xfrm>
            <a:off x="1291586" y="6130628"/>
            <a:ext cx="7790419" cy="6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20XX 年 6 月 4 日">
            <a:extLst>
              <a:ext uri="{FF2B5EF4-FFF2-40B4-BE49-F238E27FC236}">
                <a16:creationId xmlns:a16="http://schemas.microsoft.com/office/drawing/2014/main" id="{6968319B-D081-4D40-A269-5A1112F17941}"/>
              </a:ext>
            </a:extLst>
          </p:cNvPr>
          <p:cNvSpPr txBox="1">
            <a:spLocks/>
          </p:cNvSpPr>
          <p:nvPr/>
        </p:nvSpPr>
        <p:spPr>
          <a:xfrm>
            <a:off x="4004441" y="6555726"/>
            <a:ext cx="5077564" cy="377825"/>
          </a:xfrm>
          <a:prstGeom prst="rect">
            <a:avLst/>
          </a:prstGeom>
        </p:spPr>
        <p:txBody>
          <a:bodyPr rtlCol="0"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1800" b="1" dirty="0" err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Fukugami</a:t>
            </a:r>
            <a:r>
              <a:rPr lang="ja-JP" altLang="en-US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株式会社　福上大輝</a:t>
            </a:r>
          </a:p>
        </p:txBody>
      </p:sp>
      <p:sp>
        <p:nvSpPr>
          <p:cNvPr id="12" name="20XX 年 6 月 4 日">
            <a:extLst>
              <a:ext uri="{FF2B5EF4-FFF2-40B4-BE49-F238E27FC236}">
                <a16:creationId xmlns:a16="http://schemas.microsoft.com/office/drawing/2014/main" id="{48CC36ED-933A-4F8C-8CE5-4A394E8C4149}"/>
              </a:ext>
            </a:extLst>
          </p:cNvPr>
          <p:cNvSpPr txBox="1">
            <a:spLocks/>
          </p:cNvSpPr>
          <p:nvPr/>
        </p:nvSpPr>
        <p:spPr>
          <a:xfrm>
            <a:off x="6926317" y="6275383"/>
            <a:ext cx="2118110" cy="377825"/>
          </a:xfrm>
          <a:prstGeom prst="rect">
            <a:avLst/>
          </a:prstGeom>
        </p:spPr>
        <p:txBody>
          <a:bodyPr rtlCol="0"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kumimoji="1"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2026</a:t>
            </a:r>
            <a:r>
              <a:rPr lang="ja-JP" altLang="en-US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6</a:t>
            </a:r>
            <a:r>
              <a:rPr lang="ja-JP" altLang="en-US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lang="en-US" altLang="ja-JP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29</a:t>
            </a:r>
            <a:r>
              <a:rPr lang="ja-JP" altLang="en-US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958185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オーガニック">
  <a:themeElements>
    <a:clrScheme name="オーガニック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オーガニック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オーガニック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65ADACF-CBA8-4D85-BA9D-906CDA90D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F619B5-5AA5-428A-8201-EE282E26E6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E94BE9-BC8B-4C4B-AA32-C8094CE72FE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TM02900743[[fn=オーガニック]]</Template>
  <TotalTime>135</TotalTime>
  <Words>196</Words>
  <Application>Microsoft Office PowerPoint</Application>
  <PresentationFormat>ユーザー設定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HGSｺﾞｼｯｸM</vt:lpstr>
      <vt:lpstr>HGｺﾞｼｯｸM</vt:lpstr>
      <vt:lpstr>Meiryo UI</vt:lpstr>
      <vt:lpstr>Arial</vt:lpstr>
      <vt:lpstr>Garamond</vt:lpstr>
      <vt:lpstr>オーガニック</vt:lpstr>
      <vt:lpstr>推薦の言葉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トレーニングの証明書</dc:title>
  <dc:creator>工藤 隆幸</dc:creator>
  <cp:lastModifiedBy>大輝 福上</cp:lastModifiedBy>
  <cp:revision>12</cp:revision>
  <dcterms:created xsi:type="dcterms:W3CDTF">2022-07-19T00:41:39Z</dcterms:created>
  <dcterms:modified xsi:type="dcterms:W3CDTF">2026-06-28T08:44:59Z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