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5"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AF65B2-AD42-41B5-873D-CE489F97D0A3}" type="datetimeFigureOut">
              <a:rPr kumimoji="1" lang="ja-JP" altLang="en-US" smtClean="0"/>
              <a:t>2022/4/20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B5685F-3BF4-4DA6-A877-84D49C8F966F}" type="slidenum">
              <a:rPr kumimoji="1" lang="ja-JP" altLang="en-US" smtClean="0"/>
              <a:t>‹#›</a:t>
            </a:fld>
            <a:endParaRPr kumimoji="1" lang="ja-JP" altLang="en-US"/>
          </a:p>
        </p:txBody>
      </p:sp>
    </p:spTree>
    <p:extLst>
      <p:ext uri="{BB962C8B-B14F-4D97-AF65-F5344CB8AC3E}">
        <p14:creationId xmlns:p14="http://schemas.microsoft.com/office/powerpoint/2010/main" val="5787395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87122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837910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2785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449909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724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42305146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425552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85778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29523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19619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7149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283270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46217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63045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225795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2022/4/20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231956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DFEA92-A9C4-4238-BC10-45D4EF8A3D87}" type="datetimeFigureOut">
              <a:rPr kumimoji="1" lang="ja-JP" altLang="en-US" smtClean="0"/>
              <a:t>2022/4/20</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334657473"/>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 id="2147483978" r:id="rId13"/>
    <p:sldLayoutId id="2147483979" r:id="rId14"/>
    <p:sldLayoutId id="2147483980" r:id="rId15"/>
    <p:sldLayoutId id="2147483981" r:id="rId16"/>
  </p:sldLayoutIdLst>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9A4F90A-9DEA-4A0C-9242-C4DB1DFA7FE5}"/>
              </a:ext>
            </a:extLst>
          </p:cNvPr>
          <p:cNvSpPr>
            <a:spLocks noGrp="1"/>
          </p:cNvSpPr>
          <p:nvPr>
            <p:ph type="title"/>
          </p:nvPr>
        </p:nvSpPr>
        <p:spPr>
          <a:xfrm>
            <a:off x="392783" y="439918"/>
            <a:ext cx="11406433" cy="483909"/>
          </a:xfrm>
        </p:spPr>
        <p:txBody>
          <a:bodyPr>
            <a:noAutofit/>
          </a:bodyPr>
          <a:lstStyle/>
          <a:p>
            <a:pPr algn="ctr"/>
            <a:r>
              <a:rPr lang="ja-JP" altLang="en-US" sz="2800" b="1" dirty="0">
                <a:solidFill>
                  <a:schemeClr val="tx1"/>
                </a:solidFill>
              </a:rPr>
              <a:t>みんな</a:t>
            </a:r>
            <a:r>
              <a:rPr lang="ja-JP" altLang="en-US" sz="2800" b="1" dirty="0">
                <a:solidFill>
                  <a:srgbClr val="FF0000"/>
                </a:solidFill>
              </a:rPr>
              <a:t>大好き！！　</a:t>
            </a:r>
            <a:r>
              <a:rPr lang="ja-JP" altLang="en-US" sz="2800" b="1" dirty="0">
                <a:solidFill>
                  <a:schemeClr val="tx1"/>
                </a:solidFill>
              </a:rPr>
              <a:t>カツオ君！</a:t>
            </a:r>
            <a:endParaRPr kumimoji="1" lang="ja-JP" altLang="en-US" sz="2800" b="1" dirty="0">
              <a:solidFill>
                <a:schemeClr val="tx1"/>
              </a:solidFill>
            </a:endParaRPr>
          </a:p>
        </p:txBody>
      </p:sp>
      <p:sp>
        <p:nvSpPr>
          <p:cNvPr id="5" name="正方形/長方形 4">
            <a:extLst>
              <a:ext uri="{FF2B5EF4-FFF2-40B4-BE49-F238E27FC236}">
                <a16:creationId xmlns:a16="http://schemas.microsoft.com/office/drawing/2014/main" id="{82DF8293-36DB-4418-86AF-7144AE37564B}"/>
              </a:ext>
            </a:extLst>
          </p:cNvPr>
          <p:cNvSpPr/>
          <p:nvPr/>
        </p:nvSpPr>
        <p:spPr>
          <a:xfrm>
            <a:off x="6221692" y="1036949"/>
            <a:ext cx="5684362" cy="7531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年平均利回り</a:t>
            </a:r>
            <a:r>
              <a:rPr kumimoji="1" lang="en-US" altLang="ja-JP" dirty="0">
                <a:solidFill>
                  <a:schemeClr val="tx1"/>
                </a:solidFill>
              </a:rPr>
              <a:t>15</a:t>
            </a:r>
            <a:r>
              <a:rPr kumimoji="1" lang="ja-JP" altLang="en-US" dirty="0">
                <a:solidFill>
                  <a:schemeClr val="tx1"/>
                </a:solidFill>
              </a:rPr>
              <a:t>％の資産形成アドバイザー</a:t>
            </a:r>
            <a:endParaRPr kumimoji="1" lang="en-US" altLang="ja-JP" dirty="0">
              <a:solidFill>
                <a:schemeClr val="tx1"/>
              </a:solidFill>
            </a:endParaRPr>
          </a:p>
          <a:p>
            <a:pPr algn="ctr"/>
            <a:r>
              <a:rPr kumimoji="1" lang="ja-JP" altLang="en-US" dirty="0">
                <a:solidFill>
                  <a:schemeClr val="tx1"/>
                </a:solidFill>
              </a:rPr>
              <a:t>　川田　勝雄　様</a:t>
            </a:r>
          </a:p>
        </p:txBody>
      </p:sp>
      <p:sp>
        <p:nvSpPr>
          <p:cNvPr id="6" name="正方形/長方形 5">
            <a:extLst>
              <a:ext uri="{FF2B5EF4-FFF2-40B4-BE49-F238E27FC236}">
                <a16:creationId xmlns:a16="http://schemas.microsoft.com/office/drawing/2014/main" id="{3F9EB976-F1F6-48A2-A3F8-0AE9594434D1}"/>
              </a:ext>
            </a:extLst>
          </p:cNvPr>
          <p:cNvSpPr/>
          <p:nvPr/>
        </p:nvSpPr>
        <p:spPr>
          <a:xfrm>
            <a:off x="546754" y="1790073"/>
            <a:ext cx="11133055" cy="4327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私のお客様を川田さんに紹介すると、かなり高い確率で川田さんのファンになります。</a:t>
            </a:r>
            <a:endParaRPr kumimoji="1" lang="en-US" altLang="ja-JP" sz="1600" dirty="0">
              <a:solidFill>
                <a:schemeClr val="tx1"/>
              </a:solidFill>
            </a:endParaRPr>
          </a:p>
          <a:p>
            <a:r>
              <a:rPr kumimoji="1" lang="ja-JP" altLang="en-US" sz="1600" dirty="0">
                <a:solidFill>
                  <a:schemeClr val="tx1"/>
                </a:solidFill>
              </a:rPr>
              <a:t>それはお客様の懐に入るのがとても上手いこと、そして川田さんが「お客様の役に立ちたい」と心の底から思っていることが相手に伝わっているからだと思います。</a:t>
            </a:r>
            <a:endParaRPr kumimoji="1" lang="en-US" altLang="ja-JP" sz="16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先日川田さんをご紹介したお客様へ電話した際、「そういえば</a:t>
            </a:r>
            <a:r>
              <a:rPr kumimoji="1" lang="ja-JP" altLang="en-US" sz="1600" b="1" dirty="0">
                <a:solidFill>
                  <a:schemeClr val="tx1"/>
                </a:solidFill>
              </a:rPr>
              <a:t>川ちゃん</a:t>
            </a:r>
            <a:r>
              <a:rPr kumimoji="1" lang="ja-JP" altLang="en-US" sz="1600" dirty="0">
                <a:solidFill>
                  <a:schemeClr val="tx1"/>
                </a:solidFill>
              </a:rPr>
              <a:t>がさぁ～、・・・」</a:t>
            </a:r>
            <a:endParaRPr kumimoji="1" lang="en-US" altLang="ja-JP" sz="1600" dirty="0">
              <a:solidFill>
                <a:schemeClr val="tx1"/>
              </a:solidFill>
            </a:endParaRPr>
          </a:p>
          <a:p>
            <a:endParaRPr kumimoji="1" lang="en-US" altLang="ja-JP" sz="1600" b="1" dirty="0">
              <a:solidFill>
                <a:schemeClr val="tx1"/>
              </a:solidFill>
            </a:endParaRPr>
          </a:p>
          <a:p>
            <a:r>
              <a:rPr kumimoji="1" lang="ja-JP" altLang="en-US" sz="2000" b="1" dirty="0">
                <a:solidFill>
                  <a:schemeClr val="tx1"/>
                </a:solidFill>
              </a:rPr>
              <a:t>いつの間にそんなに仲良くなったの</a:t>
            </a:r>
            <a:r>
              <a:rPr kumimoji="1" lang="en-US" altLang="ja-JP" sz="2000" b="1" dirty="0">
                <a:solidFill>
                  <a:schemeClr val="tx1"/>
                </a:solidFill>
              </a:rPr>
              <a:t>(</a:t>
            </a:r>
            <a:r>
              <a:rPr kumimoji="1" lang="ja-JP" altLang="en-US" sz="2000" b="1" dirty="0">
                <a:solidFill>
                  <a:schemeClr val="tx1"/>
                </a:solidFill>
              </a:rPr>
              <a:t>笑</a:t>
            </a:r>
            <a:r>
              <a:rPr kumimoji="1" lang="en-US" altLang="ja-JP" sz="2000" b="1" dirty="0">
                <a:solidFill>
                  <a:schemeClr val="tx1"/>
                </a:solidFill>
              </a:rPr>
              <a:t>)</a:t>
            </a:r>
            <a:r>
              <a:rPr kumimoji="1" lang="ja-JP" altLang="en-US" sz="2000" b="1" dirty="0">
                <a:solidFill>
                  <a:schemeClr val="tx1"/>
                </a:solidFill>
              </a:rPr>
              <a:t>？？</a:t>
            </a:r>
            <a:endParaRPr kumimoji="1" lang="en-US" altLang="ja-JP" sz="2000" b="1" dirty="0">
              <a:solidFill>
                <a:schemeClr val="tx1"/>
              </a:solidFill>
            </a:endParaRPr>
          </a:p>
          <a:p>
            <a:endParaRPr kumimoji="1" lang="en-US" altLang="ja-JP" dirty="0">
              <a:solidFill>
                <a:schemeClr val="tx1"/>
              </a:solidFill>
            </a:endParaRPr>
          </a:p>
          <a:p>
            <a:r>
              <a:rPr kumimoji="1" lang="ja-JP" altLang="en-US" sz="1600" dirty="0">
                <a:solidFill>
                  <a:schemeClr val="tx1"/>
                </a:solidFill>
              </a:rPr>
              <a:t>またお客様へ川田さん自身の考えていることを押し付けることはありませんし、自分本位の商品を提案することも一切ありません。</a:t>
            </a:r>
            <a:endParaRPr kumimoji="1" lang="en-US" altLang="ja-JP" sz="1600" dirty="0">
              <a:solidFill>
                <a:schemeClr val="tx1"/>
              </a:solidFill>
            </a:endParaRPr>
          </a:p>
          <a:p>
            <a:r>
              <a:rPr kumimoji="1" lang="ja-JP" altLang="en-US" sz="1600" dirty="0">
                <a:solidFill>
                  <a:schemeClr val="tx1"/>
                </a:solidFill>
              </a:rPr>
              <a:t>お客様が考えられている事を丁寧にヒアリングして、その中でお客様にとってよりベストな選択肢を提供してくれます。</a:t>
            </a:r>
            <a:endParaRPr kumimoji="1" lang="en-US" altLang="ja-JP" sz="1600" dirty="0">
              <a:solidFill>
                <a:schemeClr val="tx1"/>
              </a:solidFill>
            </a:endParaRPr>
          </a:p>
          <a:p>
            <a:r>
              <a:rPr kumimoji="1" lang="ja-JP" altLang="en-US" sz="1600" dirty="0">
                <a:solidFill>
                  <a:schemeClr val="tx1"/>
                </a:solidFill>
              </a:rPr>
              <a:t>しっかりとお客様目線で、そのお客様に合った運用の提案をしてくれる川田さんを心から信頼しています。</a:t>
            </a:r>
            <a:endParaRPr kumimoji="1" lang="en-US" altLang="ja-JP" sz="1600" dirty="0">
              <a:solidFill>
                <a:schemeClr val="tx1"/>
              </a:solidFill>
            </a:endParaRPr>
          </a:p>
          <a:p>
            <a:r>
              <a:rPr kumimoji="1" lang="ja-JP" altLang="en-US" sz="1600" dirty="0">
                <a:solidFill>
                  <a:schemeClr val="tx1"/>
                </a:solidFill>
              </a:rPr>
              <a:t>そんなお客様から可愛がられ、信頼も厚い「年平均利回り</a:t>
            </a:r>
            <a:r>
              <a:rPr kumimoji="1" lang="en-US" altLang="ja-JP" sz="1600" dirty="0">
                <a:solidFill>
                  <a:schemeClr val="tx1"/>
                </a:solidFill>
              </a:rPr>
              <a:t>15</a:t>
            </a:r>
            <a:r>
              <a:rPr kumimoji="1" lang="ja-JP" altLang="en-US" sz="1600" dirty="0">
                <a:solidFill>
                  <a:schemeClr val="tx1"/>
                </a:solidFill>
              </a:rPr>
              <a:t>％の資産形成アドバイザー」川田勝雄さんを推薦します。</a:t>
            </a:r>
            <a:endParaRPr kumimoji="1" lang="en-US" altLang="ja-JP" sz="1600" dirty="0">
              <a:solidFill>
                <a:schemeClr val="tx1"/>
              </a:solidFill>
            </a:endParaRPr>
          </a:p>
          <a:p>
            <a:endParaRPr kumimoji="1" lang="en-US" altLang="ja-JP" sz="1600" dirty="0">
              <a:solidFill>
                <a:schemeClr val="tx1"/>
              </a:solidFill>
            </a:endParaRPr>
          </a:p>
          <a:p>
            <a:endParaRPr kumimoji="1" lang="en-US" altLang="ja-JP" dirty="0">
              <a:solidFill>
                <a:schemeClr val="tx1"/>
              </a:solidFill>
            </a:endParaRPr>
          </a:p>
          <a:p>
            <a:r>
              <a:rPr kumimoji="1" lang="ja-JP" altLang="en-US" dirty="0">
                <a:solidFill>
                  <a:schemeClr val="tx1"/>
                </a:solidFill>
              </a:rPr>
              <a:t>　　　　　　　　　　　　　　　　　　令和</a:t>
            </a:r>
            <a:r>
              <a:rPr kumimoji="1" lang="en-US" altLang="ja-JP" dirty="0">
                <a:solidFill>
                  <a:schemeClr val="tx1"/>
                </a:solidFill>
              </a:rPr>
              <a:t>4</a:t>
            </a:r>
            <a:r>
              <a:rPr kumimoji="1" lang="ja-JP" altLang="en-US" dirty="0">
                <a:solidFill>
                  <a:schemeClr val="tx1"/>
                </a:solidFill>
              </a:rPr>
              <a:t>年</a:t>
            </a:r>
            <a:r>
              <a:rPr kumimoji="1" lang="en-US" altLang="ja-JP" dirty="0">
                <a:solidFill>
                  <a:schemeClr val="tx1"/>
                </a:solidFill>
              </a:rPr>
              <a:t>4</a:t>
            </a:r>
            <a:r>
              <a:rPr kumimoji="1" lang="ja-JP" altLang="en-US" dirty="0">
                <a:solidFill>
                  <a:schemeClr val="tx1"/>
                </a:solidFill>
              </a:rPr>
              <a:t>月</a:t>
            </a:r>
            <a:r>
              <a:rPr kumimoji="1" lang="en-US" altLang="ja-JP" dirty="0">
                <a:solidFill>
                  <a:schemeClr val="tx1"/>
                </a:solidFill>
              </a:rPr>
              <a:t>20</a:t>
            </a:r>
            <a:r>
              <a:rPr kumimoji="1" lang="ja-JP" altLang="en-US" dirty="0">
                <a:solidFill>
                  <a:schemeClr val="tx1"/>
                </a:solidFill>
              </a:rPr>
              <a:t>日　佐藤　翔太　</a:t>
            </a:r>
            <a:r>
              <a:rPr kumimoji="1" lang="en-US" altLang="ja-JP" dirty="0">
                <a:solidFill>
                  <a:schemeClr val="tx1"/>
                </a:solidFill>
              </a:rPr>
              <a:t>(</a:t>
            </a:r>
            <a:r>
              <a:rPr kumimoji="1" lang="ja-JP" altLang="en-US" dirty="0">
                <a:solidFill>
                  <a:schemeClr val="tx1"/>
                </a:solidFill>
              </a:rPr>
              <a:t>企業の財産を守る損害保険</a:t>
            </a:r>
            <a:r>
              <a:rPr kumimoji="1" lang="en-US" altLang="ja-JP" dirty="0">
                <a:solidFill>
                  <a:schemeClr val="tx1"/>
                </a:solidFill>
              </a:rPr>
              <a:t>)</a:t>
            </a:r>
          </a:p>
        </p:txBody>
      </p:sp>
    </p:spTree>
    <p:extLst>
      <p:ext uri="{BB962C8B-B14F-4D97-AF65-F5344CB8AC3E}">
        <p14:creationId xmlns:p14="http://schemas.microsoft.com/office/powerpoint/2010/main" val="3291187886"/>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TM02900688[[fn=ファセット]]</Template>
  <TotalTime>398</TotalTime>
  <Words>284</Words>
  <Application>Microsoft Office PowerPoint</Application>
  <PresentationFormat>ワイド画面</PresentationFormat>
  <Paragraphs>17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メイリオ</vt:lpstr>
      <vt:lpstr>游ゴシック</vt:lpstr>
      <vt:lpstr>Arial</vt:lpstr>
      <vt:lpstr>Trebuchet MS</vt:lpstr>
      <vt:lpstr>Wingdings 3</vt:lpstr>
      <vt:lpstr>ファセット</vt:lpstr>
      <vt:lpstr>みんな大好き！！　カツオ君！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老後2,000万円問題の解決策がここに・・！！</dc:title>
  <dc:creator>rental_user</dc:creator>
  <cp:lastModifiedBy>rental_user</cp:lastModifiedBy>
  <cp:revision>31</cp:revision>
  <cp:lastPrinted>2021-09-18T08:52:18Z</cp:lastPrinted>
  <dcterms:created xsi:type="dcterms:W3CDTF">2021-09-18T06:31:19Z</dcterms:created>
  <dcterms:modified xsi:type="dcterms:W3CDTF">2022-04-20T14:39:55Z</dcterms:modified>
</cp:coreProperties>
</file>