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Kosugi Maru" panose="020B0600070205080204" charset="-128"/>
      <p:regular r:id="rId4"/>
    </p:embeddedFont>
    <p:embeddedFont>
      <p:font typeface="Calibri" panose="020F0502020204030204" pitchFamily="34" charset="0"/>
      <p:regular r:id="rId5"/>
      <p:bold r:id="rId6"/>
      <p:italic r:id="rId7"/>
      <p:boldItalic r:id="rId8"/>
    </p:embeddedFont>
    <p:embeddedFont>
      <p:font typeface="Trebuchet MS" panose="020B0603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customschemas.google.com/relationships/presentationmetadata" Target="metadata"/><Relationship Id="rId1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uno akari" userId="66c3325f6301bbb2" providerId="LiveId" clId="{2795D05C-65AC-44FD-8495-6C20E34855B8}"/>
    <pc:docChg chg="undo custSel modSld">
      <pc:chgData name="kouno akari" userId="66c3325f6301bbb2" providerId="LiveId" clId="{2795D05C-65AC-44FD-8495-6C20E34855B8}" dt="2022-05-02T04:47:56.428" v="46" actId="20577"/>
      <pc:docMkLst>
        <pc:docMk/>
      </pc:docMkLst>
      <pc:sldChg chg="modSp mod">
        <pc:chgData name="kouno akari" userId="66c3325f6301bbb2" providerId="LiveId" clId="{2795D05C-65AC-44FD-8495-6C20E34855B8}" dt="2022-05-02T04:47:56.428" v="46" actId="20577"/>
        <pc:sldMkLst>
          <pc:docMk/>
          <pc:sldMk cId="0" sldId="256"/>
        </pc:sldMkLst>
        <pc:spChg chg="mod">
          <ac:chgData name="kouno akari" userId="66c3325f6301bbb2" providerId="LiveId" clId="{2795D05C-65AC-44FD-8495-6C20E34855B8}" dt="2022-05-02T04:47:56.428" v="46" actId="20577"/>
          <ac:spMkLst>
            <pc:docMk/>
            <pc:sldMk cId="0" sldId="256"/>
            <ac:spMk id="3" creationId="{0E810558-8F46-43D0-BCCE-6DAC5B0A7F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5" name="図 4">
            <a:extLst>
              <a:ext uri="{FF2B5EF4-FFF2-40B4-BE49-F238E27FC236}">
                <a16:creationId xmlns:a16="http://schemas.microsoft.com/office/drawing/2014/main" id="{309F9745-9172-451B-81FA-A77D416B026A}"/>
              </a:ext>
            </a:extLst>
          </p:cNvPr>
          <p:cNvPicPr>
            <a:picLocks noChangeAspect="1"/>
          </p:cNvPicPr>
          <p:nvPr/>
        </p:nvPicPr>
        <p:blipFill>
          <a:blip r:embed="rId3"/>
          <a:stretch>
            <a:fillRect/>
          </a:stretch>
        </p:blipFill>
        <p:spPr>
          <a:xfrm>
            <a:off x="8229600" y="0"/>
            <a:ext cx="3962400" cy="2641600"/>
          </a:xfrm>
          <a:prstGeom prst="rect">
            <a:avLst/>
          </a:prstGeom>
        </p:spPr>
      </p:pic>
      <p:sp>
        <p:nvSpPr>
          <p:cNvPr id="2" name="テキスト ボックス 1">
            <a:extLst>
              <a:ext uri="{FF2B5EF4-FFF2-40B4-BE49-F238E27FC236}">
                <a16:creationId xmlns:a16="http://schemas.microsoft.com/office/drawing/2014/main" id="{D3E39C38-1A9D-40DC-AAC8-50181103F52E}"/>
              </a:ext>
            </a:extLst>
          </p:cNvPr>
          <p:cNvSpPr txBox="1"/>
          <p:nvPr/>
        </p:nvSpPr>
        <p:spPr>
          <a:xfrm>
            <a:off x="226290" y="678972"/>
            <a:ext cx="9097819" cy="1384995"/>
          </a:xfrm>
          <a:prstGeom prst="rect">
            <a:avLst/>
          </a:prstGeom>
          <a:noFill/>
        </p:spPr>
        <p:txBody>
          <a:bodyPr wrap="square" rtlCol="0">
            <a:spAutoFit/>
          </a:bodyPr>
          <a:lstStyle/>
          <a:p>
            <a:pPr rtl="0">
              <a:spcBef>
                <a:spcPts val="0"/>
              </a:spcBef>
              <a:spcAft>
                <a:spcPts val="0"/>
              </a:spcAft>
            </a:pPr>
            <a:r>
              <a:rPr lang="ja-JP" altLang="en-US" sz="3600" b="1" i="0" u="none" strike="noStrike" dirty="0">
                <a:solidFill>
                  <a:schemeClr val="accent1"/>
                </a:solidFill>
                <a:effectLst/>
                <a:latin typeface="Trebuchet MS" panose="020B0603020202020204" pitchFamily="34" charset="0"/>
              </a:rPr>
              <a:t>年平均利回り</a:t>
            </a:r>
            <a:r>
              <a:rPr lang="en-US" altLang="ja-JP" sz="3600" b="1" i="0" u="none" strike="noStrike" dirty="0">
                <a:solidFill>
                  <a:schemeClr val="accent1"/>
                </a:solidFill>
                <a:effectLst/>
                <a:latin typeface="Trebuchet MS" panose="020B0603020202020204" pitchFamily="34" charset="0"/>
              </a:rPr>
              <a:t>15</a:t>
            </a:r>
            <a:r>
              <a:rPr lang="ja-JP" altLang="en-US" sz="3600" b="1" i="0" u="none" strike="noStrike" dirty="0">
                <a:solidFill>
                  <a:schemeClr val="accent1"/>
                </a:solidFill>
                <a:effectLst/>
                <a:latin typeface="Trebuchet MS" panose="020B0603020202020204" pitchFamily="34" charset="0"/>
              </a:rPr>
              <a:t>％の資産形成アドバイザー</a:t>
            </a:r>
            <a:endParaRPr lang="ja-JP" altLang="en-US" sz="9600" b="1" dirty="0">
              <a:solidFill>
                <a:schemeClr val="accent1"/>
              </a:solidFill>
              <a:effectLst/>
            </a:endParaRPr>
          </a:p>
          <a:p>
            <a:pPr rtl="0">
              <a:spcBef>
                <a:spcPts val="0"/>
              </a:spcBef>
              <a:spcAft>
                <a:spcPts val="0"/>
              </a:spcAft>
            </a:pPr>
            <a:r>
              <a:rPr lang="ja-JP" altLang="en-US" sz="4800" b="1" i="0" u="none" strike="noStrike" dirty="0">
                <a:solidFill>
                  <a:schemeClr val="tx1">
                    <a:lumMod val="65000"/>
                    <a:lumOff val="35000"/>
                  </a:schemeClr>
                </a:solidFill>
                <a:effectLst/>
                <a:latin typeface="Trebuchet MS" panose="020B0603020202020204" pitchFamily="34" charset="0"/>
              </a:rPr>
              <a:t>川田　勝雄さん</a:t>
            </a:r>
            <a:r>
              <a:rPr lang="ja-JP" altLang="en-US" sz="2800" b="1" i="0" u="none" strike="noStrike" dirty="0">
                <a:solidFill>
                  <a:schemeClr val="accent1"/>
                </a:solidFill>
                <a:effectLst/>
                <a:latin typeface="Trebuchet MS" panose="020B0603020202020204" pitchFamily="34" charset="0"/>
              </a:rPr>
              <a:t>を推薦致します</a:t>
            </a:r>
            <a:endParaRPr lang="ja-JP" altLang="en-US" sz="9600" b="1" dirty="0">
              <a:solidFill>
                <a:schemeClr val="accent1"/>
              </a:solidFill>
              <a:effectLst/>
            </a:endParaRPr>
          </a:p>
        </p:txBody>
      </p:sp>
      <p:sp>
        <p:nvSpPr>
          <p:cNvPr id="3" name="テキスト ボックス 2">
            <a:extLst>
              <a:ext uri="{FF2B5EF4-FFF2-40B4-BE49-F238E27FC236}">
                <a16:creationId xmlns:a16="http://schemas.microsoft.com/office/drawing/2014/main" id="{0E810558-8F46-43D0-BCCE-6DAC5B0A7F2A}"/>
              </a:ext>
            </a:extLst>
          </p:cNvPr>
          <p:cNvSpPr txBox="1"/>
          <p:nvPr/>
        </p:nvSpPr>
        <p:spPr>
          <a:xfrm>
            <a:off x="133926" y="2715230"/>
            <a:ext cx="12058074" cy="4893647"/>
          </a:xfrm>
          <a:prstGeom prst="rect">
            <a:avLst/>
          </a:prstGeom>
          <a:noFill/>
        </p:spPr>
        <p:txBody>
          <a:bodyPr wrap="square" rtlCol="0">
            <a:spAutoFit/>
          </a:bodyPr>
          <a:lstStyle/>
          <a:p>
            <a:r>
              <a:rPr kumimoji="1" lang="ja-JP" altLang="en-US" sz="2400" dirty="0">
                <a:solidFill>
                  <a:schemeClr val="tx1">
                    <a:lumMod val="75000"/>
                    <a:lumOff val="25000"/>
                  </a:schemeClr>
                </a:solidFill>
              </a:rPr>
              <a:t>今までも、周りに金融に詳しい方々がいるのにも関わず避けてきたお金の勉強。</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そんな中、</a:t>
            </a:r>
            <a:r>
              <a:rPr kumimoji="1" lang="en-US" altLang="ja-JP" sz="2400" dirty="0">
                <a:solidFill>
                  <a:schemeClr val="tx1">
                    <a:lumMod val="75000"/>
                    <a:lumOff val="25000"/>
                  </a:schemeClr>
                </a:solidFill>
              </a:rPr>
              <a:t>BNI</a:t>
            </a:r>
            <a:r>
              <a:rPr kumimoji="1" lang="ja-JP" altLang="en-US" sz="2400" dirty="0">
                <a:solidFill>
                  <a:schemeClr val="tx1">
                    <a:lumMod val="75000"/>
                    <a:lumOff val="25000"/>
                  </a:schemeClr>
                </a:solidFill>
              </a:rPr>
              <a:t>活動を通じ、お客様の資産形成に真直ぐに取り組む姿が好印象であった川田さんの資産形成セミナーに参加したいと思い、参加させていただきました。</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川田さんのセミナーは、ご自身の経験を交えたお勧めの資産形成の取り入れ方なども、聞かせていただく事が出来、マネーリテラシーの低い方や女性にも寄り添いながら、丁寧に教えて下さるのだと感じました。</a:t>
            </a:r>
            <a:endParaRPr kumimoji="1" lang="en-US" altLang="ja-JP" sz="2400" dirty="0">
              <a:solidFill>
                <a:schemeClr val="tx1">
                  <a:lumMod val="75000"/>
                  <a:lumOff val="25000"/>
                </a:schemeClr>
              </a:solidFill>
            </a:endParaRPr>
          </a:p>
          <a:p>
            <a:r>
              <a:rPr kumimoji="1" lang="ja-JP" altLang="en-US" sz="2400" dirty="0">
                <a:solidFill>
                  <a:schemeClr val="tx1">
                    <a:lumMod val="75000"/>
                    <a:lumOff val="25000"/>
                  </a:schemeClr>
                </a:solidFill>
              </a:rPr>
              <a:t>私の友人女性や、お金の勉強に苦手意識のある方、逆に興味のある方、資産形成の相談は、人柄含め川田さんをご紹介したいと思います。</a:t>
            </a:r>
            <a:endParaRPr kumimoji="1" lang="en-US" altLang="ja-JP" sz="2400" dirty="0">
              <a:solidFill>
                <a:schemeClr val="tx1">
                  <a:lumMod val="75000"/>
                  <a:lumOff val="25000"/>
                </a:schemeClr>
              </a:solidFill>
            </a:endParaRPr>
          </a:p>
          <a:p>
            <a:endParaRPr kumimoji="1" lang="en-US" altLang="ja-JP" sz="2400" dirty="0">
              <a:solidFill>
                <a:schemeClr val="tx1">
                  <a:lumMod val="75000"/>
                  <a:lumOff val="25000"/>
                </a:schemeClr>
              </a:solidFill>
            </a:endParaRPr>
          </a:p>
          <a:p>
            <a:pPr algn="ctr"/>
            <a:r>
              <a:rPr kumimoji="1" lang="ja-JP" altLang="en-US" sz="2400" dirty="0">
                <a:solidFill>
                  <a:schemeClr val="tx1">
                    <a:lumMod val="75000"/>
                    <a:lumOff val="25000"/>
                  </a:schemeClr>
                </a:solidFill>
              </a:rPr>
              <a:t>　　　　　　　　　　　　</a:t>
            </a:r>
            <a:r>
              <a:rPr kumimoji="1" lang="en-US" altLang="ja-JP" sz="2400" dirty="0">
                <a:solidFill>
                  <a:schemeClr val="tx1">
                    <a:lumMod val="75000"/>
                    <a:lumOff val="25000"/>
                  </a:schemeClr>
                </a:solidFill>
              </a:rPr>
              <a:t>2022</a:t>
            </a:r>
            <a:r>
              <a:rPr kumimoji="1" lang="ja-JP" altLang="en-US" sz="2400" dirty="0">
                <a:solidFill>
                  <a:schemeClr val="tx1">
                    <a:lumMod val="75000"/>
                    <a:lumOff val="25000"/>
                  </a:schemeClr>
                </a:solidFill>
              </a:rPr>
              <a:t>年</a:t>
            </a:r>
            <a:r>
              <a:rPr kumimoji="1" lang="en-US" altLang="ja-JP" sz="2400" dirty="0">
                <a:solidFill>
                  <a:schemeClr val="tx1">
                    <a:lumMod val="75000"/>
                    <a:lumOff val="25000"/>
                  </a:schemeClr>
                </a:solidFill>
              </a:rPr>
              <a:t>5</a:t>
            </a:r>
            <a:r>
              <a:rPr kumimoji="1" lang="ja-JP" altLang="en-US" sz="2400" dirty="0">
                <a:solidFill>
                  <a:schemeClr val="tx1">
                    <a:lumMod val="75000"/>
                    <a:lumOff val="25000"/>
                  </a:schemeClr>
                </a:solidFill>
              </a:rPr>
              <a:t>月</a:t>
            </a:r>
            <a:r>
              <a:rPr kumimoji="1" lang="en-US" altLang="ja-JP" sz="2400" dirty="0">
                <a:solidFill>
                  <a:schemeClr val="tx1">
                    <a:lumMod val="75000"/>
                    <a:lumOff val="25000"/>
                  </a:schemeClr>
                </a:solidFill>
              </a:rPr>
              <a:t>2</a:t>
            </a:r>
            <a:r>
              <a:rPr kumimoji="1" lang="ja-JP" altLang="en-US" sz="2400" dirty="0">
                <a:solidFill>
                  <a:schemeClr val="tx1">
                    <a:lumMod val="75000"/>
                    <a:lumOff val="25000"/>
                  </a:schemeClr>
                </a:solidFill>
              </a:rPr>
              <a:t>日　写真家（記念女性ヌード撮影）幸野朱里</a:t>
            </a:r>
            <a:endParaRPr kumimoji="1" lang="en-US" altLang="ja-JP" sz="2400" dirty="0">
              <a:solidFill>
                <a:schemeClr val="tx1">
                  <a:lumMod val="75000"/>
                  <a:lumOff val="25000"/>
                </a:schemeClr>
              </a:solidFill>
            </a:endParaRPr>
          </a:p>
          <a:p>
            <a:endParaRPr kumimoji="1" lang="en-US" altLang="ja-JP" sz="2400" dirty="0">
              <a:solidFill>
                <a:schemeClr val="tx1">
                  <a:lumMod val="75000"/>
                  <a:lumOff val="25000"/>
                </a:schemeClr>
              </a:solidFill>
            </a:endParaRPr>
          </a:p>
          <a:p>
            <a:endParaRPr kumimoji="1" lang="en-US" altLang="ja-JP" sz="2400" dirty="0">
              <a:solidFill>
                <a:schemeClr val="tx1">
                  <a:lumMod val="75000"/>
                  <a:lumOff val="25000"/>
                </a:schemeClr>
              </a:solidFill>
            </a:endParaRPr>
          </a:p>
          <a:p>
            <a:endParaRPr kumimoji="1" lang="en-US" altLang="ja-JP" sz="2400"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ワイド画面</PresentationFormat>
  <Paragraphs>10</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Arial</vt:lpstr>
      <vt:lpstr>Calibri</vt:lpstr>
      <vt:lpstr>Kosugi Maru</vt:lpstr>
      <vt:lpstr>Trebuchet MS</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kouno akari</dc:creator>
  <cp:lastModifiedBy>kouno akari</cp:lastModifiedBy>
  <cp:revision>1</cp:revision>
  <dcterms:created xsi:type="dcterms:W3CDTF">2020-10-19T07:43:26Z</dcterms:created>
  <dcterms:modified xsi:type="dcterms:W3CDTF">2022-05-02T04:48:02Z</dcterms:modified>
</cp:coreProperties>
</file>