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906" autoAdjust="0"/>
    <p:restoredTop sz="93666"/>
  </p:normalViewPr>
  <p:slideViewPr>
    <p:cSldViewPr>
      <p:cViewPr varScale="1">
        <p:scale>
          <a:sx n="108" d="100"/>
          <a:sy n="108" d="100"/>
        </p:scale>
        <p:origin x="880" y="200"/>
      </p:cViewPr>
      <p:guideLst>
        <p:guide orient="horz" pos="2784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2DA4D34B-3D1A-4DF4-BC1D-300672899DC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A07BD1CE-E069-4E18-B250-6FE4F42B749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E869E1F6-C4B5-45DD-8F09-39669DDFFCE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2A7DC9BE-255B-4556-A6B7-959C92BE285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871C9C23-36BF-416E-B734-A0C3AAB0FE7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F88DF98B-FD50-47E3-B26D-24CA4ACBCA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EDF44A4-9CC5-4FC4-A9BF-CC3BFA879148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CDD2F11E-675D-48C3-A0E1-36105A58895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0C1290-C814-4D8F-AAA8-19374C578BF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D2659111-C528-4783-BDED-FA727CF3BD6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F393D852-4CF1-4AE2-9B04-F999D1FA5B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173629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621" name="Object 165">
            <a:extLst>
              <a:ext uri="{FF2B5EF4-FFF2-40B4-BE49-F238E27FC236}">
                <a16:creationId xmlns:a16="http://schemas.microsoft.com/office/drawing/2014/main" id="{DAAF7E85-23EF-40F3-BF0E-CCDDCE4B9A6C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1588" y="1588"/>
          <a:ext cx="9142412" cy="685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Image" r:id="rId3" imgW="9142857" imgH="6857143" progId="Photoshop.Image.7">
                  <p:embed/>
                </p:oleObj>
              </mc:Choice>
              <mc:Fallback>
                <p:oleObj name="Image" r:id="rId3" imgW="9142857" imgH="6857143" progId="Photoshop.Image.7">
                  <p:embed/>
                  <p:pic>
                    <p:nvPicPr>
                      <p:cNvPr id="0" name="Object 16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9142412" cy="6856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Rectangle 7">
            <a:extLst>
              <a:ext uri="{FF2B5EF4-FFF2-40B4-BE49-F238E27FC236}">
                <a16:creationId xmlns:a16="http://schemas.microsoft.com/office/drawing/2014/main" id="{D2F63F66-A5B6-4E95-A7AB-16E9660F987D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 bwMode="auto">
          <a:xfrm>
            <a:off x="762000" y="3048000"/>
            <a:ext cx="7772400" cy="781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4400"/>
            </a:lvl1pPr>
          </a:lstStyle>
          <a:p>
            <a:pPr lvl="0"/>
            <a:r>
              <a:rPr lang="ja-JP" altLang="en-US" noProof="0"/>
              <a:t>マスタ タイトルの書式設定</a:t>
            </a:r>
          </a:p>
        </p:txBody>
      </p:sp>
      <p:sp>
        <p:nvSpPr>
          <p:cNvPr id="19464" name="Rectangle 8">
            <a:extLst>
              <a:ext uri="{FF2B5EF4-FFF2-40B4-BE49-F238E27FC236}">
                <a16:creationId xmlns:a16="http://schemas.microsoft.com/office/drawing/2014/main" id="{2E13D91D-2C3A-4982-AB8D-79B8B138EF8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057400" y="3962400"/>
            <a:ext cx="6400800" cy="609600"/>
          </a:xfrm>
        </p:spPr>
        <p:txBody>
          <a:bodyPr/>
          <a:lstStyle>
            <a:lvl1pPr marL="0" indent="0" algn="r">
              <a:buFontTx/>
              <a:buNone/>
              <a:defRPr sz="2800">
                <a:solidFill>
                  <a:srgbClr val="FF9900"/>
                </a:solidFill>
              </a:defRPr>
            </a:lvl1pPr>
          </a:lstStyle>
          <a:p>
            <a:pPr lvl="0"/>
            <a:r>
              <a:rPr lang="ja-JP" altLang="en-US" noProof="0"/>
              <a:t>マスタ サブタイトルの書式設定</a:t>
            </a:r>
          </a:p>
        </p:txBody>
      </p:sp>
      <p:sp>
        <p:nvSpPr>
          <p:cNvPr id="19465" name="Rectangle 9">
            <a:extLst>
              <a:ext uri="{FF2B5EF4-FFF2-40B4-BE49-F238E27FC236}">
                <a16:creationId xmlns:a16="http://schemas.microsoft.com/office/drawing/2014/main" id="{72BA01BF-7B86-4E71-9F37-13D6FB04DB2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9466" name="Rectangle 10">
            <a:extLst>
              <a:ext uri="{FF2B5EF4-FFF2-40B4-BE49-F238E27FC236}">
                <a16:creationId xmlns:a16="http://schemas.microsoft.com/office/drawing/2014/main" id="{6105D452-B86B-4E3E-8B3E-D143E28583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19467" name="Rectangle 11">
            <a:extLst>
              <a:ext uri="{FF2B5EF4-FFF2-40B4-BE49-F238E27FC236}">
                <a16:creationId xmlns:a16="http://schemas.microsoft.com/office/drawing/2014/main" id="{88C42900-57D5-4CC6-8C42-3A1FB2FC7B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60C7F5F-3953-42E3-9F9D-56A89A54066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0CCC16C-F30D-43D8-B146-CA2CE9706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AAADAF2-368A-4E76-8FC9-90F29E042C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0DDE92C-F14D-43EA-9F01-6C8E2E90F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F2D726-7A2F-4BEB-ABB7-497F5FC1A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0C1B65C-1A06-48DA-9DA8-A96EE79A08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239802-8760-4708-962F-456FF7C7F9A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0065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B9B8C70-6DCA-4AE7-9942-F4FB4994D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7400" cy="580707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138E6A2-327B-4827-974A-24E96AE379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8070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F43DF1B-23D6-4D9E-ADAD-238B9D397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7B97D73-CA9E-47E4-AC3A-9415799E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B8B384-F05C-4BD5-AFBC-A41650487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F72260-123F-4765-BDF3-C01D5767E15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1077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DBA67A5-EE1B-4657-BE52-6B82ACFE9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dirty="0"/>
              <a:t>マスター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B831D9-78DA-4701-A31B-F4E15AA6D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663DCA3-2A71-4E07-9A63-96B7CE280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AF09569-13C7-4C87-8619-499AC8FA2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394E7E-5C21-4F4F-A459-C89FE466D39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1055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A91776-31AE-44FA-8044-858BE5FD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D0177F2-F963-46C2-BF98-350C82DA45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BAAA50-8686-488D-8FF8-11C51CA44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B98BCD-E3E4-41D4-92AA-E2FC7C6DA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FC5E3A-A9C1-4A8C-ADBB-E87DAD6D6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F17BD3-31AF-4C69-9F1C-D367EAE9925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3445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F64CDE-777A-43BB-A474-EE7AF8C96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3AFB90-766A-4EC1-930D-B204852F1E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038600" cy="4953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2D50FF7-A113-4586-9136-EAF3AA126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038600" cy="49530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19EEAA-07CE-48AA-939C-44E088165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F015391-E280-4F4E-BE00-2702A1A7C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4973074-FD83-4E40-A1EE-26F4E615F5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7EA8A1-F67D-4C39-8234-4B69B0D02B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1901536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1B2784-B6F0-4A50-9018-A27F58DA20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EC54C74-5AA8-42FC-A29B-DCF76517B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DA28FCA-E0A7-4290-A671-33D774DA2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7DAB968F-DE1A-428A-9B0E-365B52DE12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A18B596-E819-4602-BA0D-E2C8D5550C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5787C244-F3BE-4C39-9D17-CAA7EB20F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31A0388-8F39-4952-BCDF-3DBF56C86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B245A5FE-E726-47DF-B0B3-BE357FAE6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F7D89C-D61B-48C2-9C84-0115B335927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4121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BA0E4EB-E5EB-47CF-8322-53A58A64E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0508A01-CD07-4702-A566-B68F7FFB7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C2542695-1780-4E5B-8DC7-8A58FC372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A51A021-E518-46F4-835D-65DB5C6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E05023-A5A1-4654-8E62-6FA06073FD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397994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1FBC4AC-85E6-40F5-BB2D-6CC22677E6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C8F122E-0982-4457-8B21-5A60C6A34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4AAED16-5A00-4401-B878-548E1A114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13B328-E99E-4FA9-9978-2322DEC2A8B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1015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D74155C-F748-4AF0-936F-D6F6A6884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2CE391-518C-4CB8-B974-D36F5BE4E6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A00374D-D5DC-425E-BC55-4AA21A1829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B2106D5-2780-4AC8-8AC5-D84E0EEE2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6BC40DF-E551-4B31-BFD7-7CF1CC4AE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56D202-FB0E-441C-B55D-4AD00B905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C1EB83-9C40-4829-AC00-51CAE2EAD55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14806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34B7218-B01D-4C0E-B95B-6802AD5B1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847F02D-79AD-47D5-9B92-98477624EFD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8596613-E39E-474A-B3F6-56CD6D2B9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1EBD2B-7AEF-4AC5-9E46-F8899F47C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E9F8734-33BC-4028-9EAB-5FD7BD445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3C7B60-31DF-42D5-B5C9-4B6383A71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823125-9A45-4C9E-9261-92A73B3CC67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87925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595" name="Object 163">
            <a:extLst>
              <a:ext uri="{FF2B5EF4-FFF2-40B4-BE49-F238E27FC236}">
                <a16:creationId xmlns:a16="http://schemas.microsoft.com/office/drawing/2014/main" id="{1354D2BE-EEFE-4753-90EE-B0099109CD9C}"/>
              </a:ext>
            </a:extLst>
          </p:cNvPr>
          <p:cNvGraphicFramePr>
            <a:graphicFrameLocks noChangeAspect="1"/>
          </p:cNvGraphicFramePr>
          <p:nvPr userDrawn="1"/>
        </p:nvGraphicFramePr>
        <p:xfrm>
          <a:off x="0" y="0"/>
          <a:ext cx="9142413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Image" r:id="rId14" imgW="9142857" imgH="964739" progId="Photoshop.Image.7">
                  <p:embed/>
                </p:oleObj>
              </mc:Choice>
              <mc:Fallback>
                <p:oleObj name="Image" r:id="rId14" imgW="9142857" imgH="964739" progId="Photoshop.Image.7">
                  <p:embed/>
                  <p:pic>
                    <p:nvPicPr>
                      <p:cNvPr id="0" name="Object 1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2413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35" name="Rectangle 3">
            <a:extLst>
              <a:ext uri="{FF2B5EF4-FFF2-40B4-BE49-F238E27FC236}">
                <a16:creationId xmlns:a16="http://schemas.microsoft.com/office/drawing/2014/main" id="{233F4A9A-8E0D-48B4-A8D7-EEFE6C55BC0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19200"/>
            <a:ext cx="822960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8436" name="Rectangle 4">
            <a:extLst>
              <a:ext uri="{FF2B5EF4-FFF2-40B4-BE49-F238E27FC236}">
                <a16:creationId xmlns:a16="http://schemas.microsoft.com/office/drawing/2014/main" id="{9BE88BA4-2CC2-4552-B6DE-22A7D9459F1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ADE34E37-58FF-4279-88D0-7F68288B368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175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4D724FD6-5C78-4704-8938-FCDA5BD4600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430BE068-D6BB-4A44-84B6-535AD5A80665}" type="slidenum">
              <a:rPr lang="en-US" altLang="ja-JP"/>
              <a:pPr/>
              <a:t>‹#›</a:t>
            </a:fld>
            <a:endParaRPr lang="en-US" altLang="ja-JP"/>
          </a:p>
        </p:txBody>
      </p:sp>
      <p:sp>
        <p:nvSpPr>
          <p:cNvPr id="18596" name="Rectangle 164">
            <a:extLst>
              <a:ext uri="{FF2B5EF4-FFF2-40B4-BE49-F238E27FC236}">
                <a16:creationId xmlns:a16="http://schemas.microsoft.com/office/drawing/2014/main" id="{8D452724-A211-4CB7-8642-E87931E6AF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381000"/>
            <a:ext cx="64008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algn="r">
              <a:spcBef>
                <a:spcPct val="20000"/>
              </a:spcBef>
              <a:defRPr kumimoji="1" sz="2800">
                <a:solidFill>
                  <a:srgbClr val="FF99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algn="ctr">
              <a:spcBef>
                <a:spcPct val="20000"/>
              </a:spcBef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algn="ctr">
              <a:spcBef>
                <a:spcPct val="20000"/>
              </a:spcBef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algn="ctr">
              <a:spcBef>
                <a:spcPct val="20000"/>
              </a:spcBef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algn="ctr" fontAlgn="base">
              <a:spcBef>
                <a:spcPct val="2000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kumimoji="1"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2400" b="1">
          <a:solidFill>
            <a:schemeClr val="bg1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1AA3617-4B01-C46C-8A19-A347CFF99EBE}"/>
              </a:ext>
            </a:extLst>
          </p:cNvPr>
          <p:cNvSpPr/>
          <p:nvPr/>
        </p:nvSpPr>
        <p:spPr>
          <a:xfrm>
            <a:off x="0" y="20256"/>
            <a:ext cx="9144000" cy="1371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5E21A0E-8B12-4FED-9CFE-E121B0EC5B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35" y="0"/>
            <a:ext cx="8914151" cy="1328777"/>
          </a:xfrm>
        </p:spPr>
        <p:txBody>
          <a:bodyPr/>
          <a:lstStyle/>
          <a:p>
            <a:pPr marL="0" indent="0" algn="ctr">
              <a:buNone/>
            </a:pPr>
            <a:r>
              <a:rPr lang="ja-JP" altLang="en-US" sz="280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超解りやすい</a:t>
            </a:r>
            <a:endParaRPr lang="en-US" altLang="ja-JP" sz="28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marL="0" indent="0" algn="ctr">
              <a:buNone/>
            </a:pPr>
            <a:r>
              <a:rPr lang="ja-JP" altLang="en-US" sz="2800">
                <a:solidFill>
                  <a:srgbClr val="FF00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必見！基礎金融教育セミナー</a:t>
            </a:r>
            <a:endParaRPr lang="ja-JP" altLang="ja-JP" sz="2800" dirty="0">
              <a:solidFill>
                <a:srgbClr val="FF00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AB00CAEC-1F57-4103-B2EF-124388E54DA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3810"/>
          <a:stretch/>
        </p:blipFill>
        <p:spPr>
          <a:xfrm>
            <a:off x="0" y="5867400"/>
            <a:ext cx="9144000" cy="990600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E970A3D-3ADF-4016-B332-07A2EFCA17BE}"/>
              </a:ext>
            </a:extLst>
          </p:cNvPr>
          <p:cNvSpPr txBox="1"/>
          <p:nvPr/>
        </p:nvSpPr>
        <p:spPr>
          <a:xfrm>
            <a:off x="287310" y="914400"/>
            <a:ext cx="85344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/>
              <a:t>基礎金融教育</a:t>
            </a:r>
            <a:endParaRPr lang="en-US" altLang="ja-JP" sz="2400" b="1" dirty="0"/>
          </a:p>
          <a:p>
            <a:pPr algn="ctr"/>
            <a:r>
              <a:rPr lang="ja-JP" altLang="en-US" sz="2400" b="1"/>
              <a:t>安彦　健一 </a:t>
            </a:r>
            <a:r>
              <a:rPr lang="en-US" altLang="ja-JP" sz="2400" b="1" dirty="0"/>
              <a:t> </a:t>
            </a:r>
            <a:r>
              <a:rPr lang="ja-JP" altLang="en-US" sz="2400" b="1"/>
              <a:t>様</a:t>
            </a:r>
            <a:endParaRPr lang="en-US" altLang="ja-JP" sz="2400" b="1" dirty="0"/>
          </a:p>
          <a:p>
            <a:r>
              <a:rPr lang="ja-JP" altLang="en-US" b="1"/>
              <a:t>私は、元々金融リテラシーが低いどころか皆無な人間でした。</a:t>
            </a:r>
            <a:endParaRPr lang="en-US" altLang="ja-JP" b="1" dirty="0"/>
          </a:p>
          <a:p>
            <a:r>
              <a:rPr lang="ja-JP" altLang="en-US" b="1"/>
              <a:t>金融や投資の話を耳にしても、どこか世の中の話として聞いてしまい、自分には縁遠い話として片付けてしまってました。ただ、やはり気にはなっていたのです。</a:t>
            </a:r>
            <a:endParaRPr lang="en-US" altLang="ja-JP" b="1" dirty="0"/>
          </a:p>
          <a:p>
            <a:endParaRPr lang="en-US" altLang="ja-JP" b="1" dirty="0"/>
          </a:p>
          <a:p>
            <a:r>
              <a:rPr lang="ja-JP" altLang="en-US" b="1"/>
              <a:t>そんな中、安彦さんからセミナーのお誘いをいただき、興味本位で参加することに。</a:t>
            </a:r>
            <a:endParaRPr lang="en-US" altLang="ja-JP" b="1" dirty="0"/>
          </a:p>
          <a:p>
            <a:r>
              <a:rPr lang="ja-JP" altLang="en-US" b="1"/>
              <a:t>当日を迎え、セミナー慣れのしていない私は若干ドキドキしながら参加しました。</a:t>
            </a:r>
            <a:endParaRPr lang="en-US" altLang="ja-JP" b="1" dirty="0"/>
          </a:p>
          <a:p>
            <a:r>
              <a:rPr lang="ja-JP" altLang="en-US" b="1"/>
              <a:t>どっこい現場で生安彦さんを顔を見ると緊張も一気にほぐれ、楽しく参加できました。</a:t>
            </a:r>
            <a:endParaRPr lang="en-US" altLang="ja-JP" b="1" dirty="0"/>
          </a:p>
          <a:p>
            <a:r>
              <a:rPr lang="ja-JP" altLang="en-US" b="1"/>
              <a:t>内容も</a:t>
            </a:r>
            <a:r>
              <a:rPr lang="en-US" altLang="ja-JP" b="1" dirty="0"/>
              <a:t>『</a:t>
            </a:r>
            <a:r>
              <a:rPr lang="ja-JP" altLang="en-US" b="1"/>
              <a:t>そうなの！？そうだったの！？</a:t>
            </a:r>
            <a:r>
              <a:rPr lang="en-US" altLang="ja-JP" b="1" dirty="0"/>
              <a:t>』</a:t>
            </a:r>
            <a:r>
              <a:rPr lang="ja-JP" altLang="en-US" b="1"/>
              <a:t>の連続。</a:t>
            </a:r>
            <a:endParaRPr lang="en-US" altLang="ja-JP" b="1" dirty="0"/>
          </a:p>
          <a:p>
            <a:r>
              <a:rPr lang="ja-JP" altLang="en-US" b="1"/>
              <a:t>金融意識はガラッと変わりましたよ！日頃の意識のどこかに金融・投資のことがあるようになれました。</a:t>
            </a:r>
            <a:endParaRPr lang="en-US" altLang="ja-JP" b="1" dirty="0"/>
          </a:p>
          <a:p>
            <a:r>
              <a:rPr lang="ja-JP" altLang="en-US" b="1"/>
              <a:t>確実に驚きと自分の中に変化を感じることができますよ！</a:t>
            </a:r>
            <a:endParaRPr lang="en-US" altLang="ja-JP" b="1" dirty="0"/>
          </a:p>
          <a:p>
            <a:r>
              <a:rPr lang="ja-JP" altLang="en-US" b="1"/>
              <a:t>詳しくはセミナーで！ですけど、冗談抜きで</a:t>
            </a:r>
            <a:r>
              <a:rPr lang="en-US" altLang="ja-JP" b="1" dirty="0"/>
              <a:t>10</a:t>
            </a:r>
            <a:r>
              <a:rPr lang="ja-JP" altLang="en-US" b="1"/>
              <a:t>年</a:t>
            </a:r>
            <a:r>
              <a:rPr lang="en-US" altLang="ja-JP" b="1" dirty="0"/>
              <a:t>20</a:t>
            </a:r>
            <a:r>
              <a:rPr lang="ja-JP" altLang="en-US" b="1"/>
              <a:t>年後の将来が変わる人は変わります。</a:t>
            </a:r>
            <a:endParaRPr lang="en-US" altLang="ja-JP" b="1" dirty="0"/>
          </a:p>
          <a:p>
            <a:r>
              <a:rPr lang="ja-JP" altLang="en-US" b="1"/>
              <a:t>今まで投資などやってきてない方には特に特に！</a:t>
            </a:r>
            <a:endParaRPr lang="en-US" altLang="ja-JP" b="1" dirty="0"/>
          </a:p>
          <a:p>
            <a:r>
              <a:rPr lang="ja-JP" altLang="en-US" b="1"/>
              <a:t>また、金融に対して未だ見ぬ広い視野を持ちたいとお考えの方にも、基礎金融教育</a:t>
            </a:r>
            <a:endParaRPr lang="en-US" altLang="ja-JP" b="1" dirty="0"/>
          </a:p>
          <a:p>
            <a:r>
              <a:rPr lang="ja-JP" altLang="en-US" b="1"/>
              <a:t>安彦さんのセミナー受講を、強くおすすめしたいと思います。</a:t>
            </a:r>
            <a:endParaRPr lang="en-US" altLang="ja-JP" b="1" dirty="0"/>
          </a:p>
          <a:p>
            <a:endParaRPr lang="en-US" altLang="ja-JP" b="1" dirty="0"/>
          </a:p>
          <a:p>
            <a:pPr algn="ctr"/>
            <a:endParaRPr lang="en-US" altLang="ja-JP" b="1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4DF78FE-3DBD-4B18-8FB2-4648A085323E}"/>
              </a:ext>
            </a:extLst>
          </p:cNvPr>
          <p:cNvSpPr txBox="1"/>
          <p:nvPr/>
        </p:nvSpPr>
        <p:spPr>
          <a:xfrm>
            <a:off x="4267200" y="6191413"/>
            <a:ext cx="358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/>
              <a:t>補助金を使ったホームページ制作</a:t>
            </a:r>
            <a:endParaRPr kumimoji="1" lang="en-US" altLang="ja-JP" b="1" dirty="0"/>
          </a:p>
          <a:p>
            <a:r>
              <a:rPr lang="ja-JP" altLang="en-US" b="1"/>
              <a:t>前川　文宏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394084740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デザインの設定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デザインの設定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デザインの設定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デザインの設定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デザインの設定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521</TotalTime>
  <Words>268</Words>
  <Application>Microsoft Macintosh PowerPoint</Application>
  <PresentationFormat>画面に合わせる (4:3)</PresentationFormat>
  <Paragraphs>20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デザインの設定</vt:lpstr>
      <vt:lpstr>Image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赤池ふゆ実</dc:creator>
  <cp:lastModifiedBy>前川 文宏</cp:lastModifiedBy>
  <cp:revision>31</cp:revision>
  <cp:lastPrinted>1601-01-01T00:00:00Z</cp:lastPrinted>
  <dcterms:created xsi:type="dcterms:W3CDTF">1601-01-01T00:00:00Z</dcterms:created>
  <dcterms:modified xsi:type="dcterms:W3CDTF">2022-05-10T14:31:16Z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