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17" d="100"/>
          <a:sy n="117" d="100"/>
        </p:scale>
        <p:origin x="80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D79299-83A1-FC4B-97CF-851DBF3B86A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DACDC90-7EA6-E543-8898-BF70EEECCF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0B29AC4-F1B5-694E-B81E-254479912060}"/>
              </a:ext>
            </a:extLst>
          </p:cNvPr>
          <p:cNvSpPr>
            <a:spLocks noGrp="1"/>
          </p:cNvSpPr>
          <p:nvPr>
            <p:ph type="dt" sz="half" idx="10"/>
          </p:nvPr>
        </p:nvSpPr>
        <p:spPr/>
        <p:txBody>
          <a:bodyPr/>
          <a:lstStyle/>
          <a:p>
            <a:fld id="{20A63E79-3585-0642-BA95-28D98688A438}" type="datetimeFigureOut">
              <a:rPr kumimoji="1" lang="ja-JP" altLang="en-US" smtClean="0"/>
              <a:t>2022/9/26</a:t>
            </a:fld>
            <a:endParaRPr kumimoji="1" lang="ja-JP" altLang="en-US"/>
          </a:p>
        </p:txBody>
      </p:sp>
      <p:sp>
        <p:nvSpPr>
          <p:cNvPr id="5" name="フッター プレースホルダー 4">
            <a:extLst>
              <a:ext uri="{FF2B5EF4-FFF2-40B4-BE49-F238E27FC236}">
                <a16:creationId xmlns:a16="http://schemas.microsoft.com/office/drawing/2014/main" id="{D3CBEE1B-4797-8043-96BA-B0EFA22A268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6C47C2-D820-A64B-8258-4F651085E487}"/>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2569835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10D09E-9C68-5B4C-960F-E283687BC17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4231334-1268-BA48-8C0B-585DB053B5FB}"/>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82BD4C-D384-9246-B285-78F2B24235F3}"/>
              </a:ext>
            </a:extLst>
          </p:cNvPr>
          <p:cNvSpPr>
            <a:spLocks noGrp="1"/>
          </p:cNvSpPr>
          <p:nvPr>
            <p:ph type="dt" sz="half" idx="10"/>
          </p:nvPr>
        </p:nvSpPr>
        <p:spPr/>
        <p:txBody>
          <a:bodyPr/>
          <a:lstStyle/>
          <a:p>
            <a:fld id="{20A63E79-3585-0642-BA95-28D98688A438}" type="datetimeFigureOut">
              <a:rPr kumimoji="1" lang="ja-JP" altLang="en-US" smtClean="0"/>
              <a:t>2022/9/26</a:t>
            </a:fld>
            <a:endParaRPr kumimoji="1" lang="ja-JP" altLang="en-US"/>
          </a:p>
        </p:txBody>
      </p:sp>
      <p:sp>
        <p:nvSpPr>
          <p:cNvPr id="5" name="フッター プレースホルダー 4">
            <a:extLst>
              <a:ext uri="{FF2B5EF4-FFF2-40B4-BE49-F238E27FC236}">
                <a16:creationId xmlns:a16="http://schemas.microsoft.com/office/drawing/2014/main" id="{70C3F158-0580-B941-BC34-23EA05D8190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B6064C-02D1-C849-9F43-178BA3B68679}"/>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3972843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790F843-F9FF-4B43-B306-B488B6CA473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FFF0458-B590-564E-811D-E8410A3F3FD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ED616DB-3F24-D749-8B35-BF53D652F043}"/>
              </a:ext>
            </a:extLst>
          </p:cNvPr>
          <p:cNvSpPr>
            <a:spLocks noGrp="1"/>
          </p:cNvSpPr>
          <p:nvPr>
            <p:ph type="dt" sz="half" idx="10"/>
          </p:nvPr>
        </p:nvSpPr>
        <p:spPr/>
        <p:txBody>
          <a:bodyPr/>
          <a:lstStyle/>
          <a:p>
            <a:fld id="{20A63E79-3585-0642-BA95-28D98688A438}" type="datetimeFigureOut">
              <a:rPr kumimoji="1" lang="ja-JP" altLang="en-US" smtClean="0"/>
              <a:t>2022/9/26</a:t>
            </a:fld>
            <a:endParaRPr kumimoji="1" lang="ja-JP" altLang="en-US"/>
          </a:p>
        </p:txBody>
      </p:sp>
      <p:sp>
        <p:nvSpPr>
          <p:cNvPr id="5" name="フッター プレースホルダー 4">
            <a:extLst>
              <a:ext uri="{FF2B5EF4-FFF2-40B4-BE49-F238E27FC236}">
                <a16:creationId xmlns:a16="http://schemas.microsoft.com/office/drawing/2014/main" id="{5DFF72A5-2198-8F40-9FB4-EA8B4D3BDB3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B8BDA74-A477-7B45-81BC-824FBD70A04D}"/>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3220852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6FE2FD8-358D-444F-AADD-5854E8C19F2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1B3E521-7C78-E348-9518-B7D4B19CAFB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69986D6-9053-DD40-BF20-E0B271E3DBDC}"/>
              </a:ext>
            </a:extLst>
          </p:cNvPr>
          <p:cNvSpPr>
            <a:spLocks noGrp="1"/>
          </p:cNvSpPr>
          <p:nvPr>
            <p:ph type="dt" sz="half" idx="10"/>
          </p:nvPr>
        </p:nvSpPr>
        <p:spPr/>
        <p:txBody>
          <a:bodyPr/>
          <a:lstStyle/>
          <a:p>
            <a:fld id="{20A63E79-3585-0642-BA95-28D98688A438}" type="datetimeFigureOut">
              <a:rPr kumimoji="1" lang="ja-JP" altLang="en-US" smtClean="0"/>
              <a:t>2022/9/26</a:t>
            </a:fld>
            <a:endParaRPr kumimoji="1" lang="ja-JP" altLang="en-US"/>
          </a:p>
        </p:txBody>
      </p:sp>
      <p:sp>
        <p:nvSpPr>
          <p:cNvPr id="5" name="フッター プレースホルダー 4">
            <a:extLst>
              <a:ext uri="{FF2B5EF4-FFF2-40B4-BE49-F238E27FC236}">
                <a16:creationId xmlns:a16="http://schemas.microsoft.com/office/drawing/2014/main" id="{E3CA2948-3356-AF46-B734-C9422C832EC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83D0BA4-68F5-F342-B7A5-88B88C927308}"/>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2089442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0A4B7D-EC92-8043-A3AC-B6041EA3DB5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44A4A93-B741-C74F-A405-9A3D12132C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3C38950-6545-9845-B1D2-65A5313A3E90}"/>
              </a:ext>
            </a:extLst>
          </p:cNvPr>
          <p:cNvSpPr>
            <a:spLocks noGrp="1"/>
          </p:cNvSpPr>
          <p:nvPr>
            <p:ph type="dt" sz="half" idx="10"/>
          </p:nvPr>
        </p:nvSpPr>
        <p:spPr/>
        <p:txBody>
          <a:bodyPr/>
          <a:lstStyle/>
          <a:p>
            <a:fld id="{20A63E79-3585-0642-BA95-28D98688A438}" type="datetimeFigureOut">
              <a:rPr kumimoji="1" lang="ja-JP" altLang="en-US" smtClean="0"/>
              <a:t>2022/9/26</a:t>
            </a:fld>
            <a:endParaRPr kumimoji="1" lang="ja-JP" altLang="en-US"/>
          </a:p>
        </p:txBody>
      </p:sp>
      <p:sp>
        <p:nvSpPr>
          <p:cNvPr id="5" name="フッター プレースホルダー 4">
            <a:extLst>
              <a:ext uri="{FF2B5EF4-FFF2-40B4-BE49-F238E27FC236}">
                <a16:creationId xmlns:a16="http://schemas.microsoft.com/office/drawing/2014/main" id="{83C9437E-03E6-3040-9774-1466BAF924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0A44410-75D3-BA43-B673-3669E0D7AC67}"/>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1627974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022109-835F-9C4E-BFC0-27A08C150F9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9A787C8-BBDF-5F49-9F40-C2DA352A5AD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A1EC91A-35A9-DE4D-8117-8E9DDE77089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F5DA37B-0CBF-4D46-BB5B-EFBF5DB85E48}"/>
              </a:ext>
            </a:extLst>
          </p:cNvPr>
          <p:cNvSpPr>
            <a:spLocks noGrp="1"/>
          </p:cNvSpPr>
          <p:nvPr>
            <p:ph type="dt" sz="half" idx="10"/>
          </p:nvPr>
        </p:nvSpPr>
        <p:spPr/>
        <p:txBody>
          <a:bodyPr/>
          <a:lstStyle/>
          <a:p>
            <a:fld id="{20A63E79-3585-0642-BA95-28D98688A438}" type="datetimeFigureOut">
              <a:rPr kumimoji="1" lang="ja-JP" altLang="en-US" smtClean="0"/>
              <a:t>2022/9/26</a:t>
            </a:fld>
            <a:endParaRPr kumimoji="1" lang="ja-JP" altLang="en-US"/>
          </a:p>
        </p:txBody>
      </p:sp>
      <p:sp>
        <p:nvSpPr>
          <p:cNvPr id="6" name="フッター プレースホルダー 5">
            <a:extLst>
              <a:ext uri="{FF2B5EF4-FFF2-40B4-BE49-F238E27FC236}">
                <a16:creationId xmlns:a16="http://schemas.microsoft.com/office/drawing/2014/main" id="{ABB9D51A-FF65-AC4D-A52C-65A4D187322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F2A556F-CCBD-A441-8671-BA6DAC6B4F3E}"/>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1893832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CD244B-BEEC-7C4F-8407-0E3A8DC7789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B54410A-13DE-7C4B-8960-EF666EF09B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3F5EA71-B5A9-4F4E-A152-B20B0259E75C}"/>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589F03F-0EBC-6241-B31D-5384696E00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D445AB9-87CF-3A4F-8FAF-215008FDCBE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983FF5E-E780-164C-9E02-D5581A6809FB}"/>
              </a:ext>
            </a:extLst>
          </p:cNvPr>
          <p:cNvSpPr>
            <a:spLocks noGrp="1"/>
          </p:cNvSpPr>
          <p:nvPr>
            <p:ph type="dt" sz="half" idx="10"/>
          </p:nvPr>
        </p:nvSpPr>
        <p:spPr/>
        <p:txBody>
          <a:bodyPr/>
          <a:lstStyle/>
          <a:p>
            <a:fld id="{20A63E79-3585-0642-BA95-28D98688A438}" type="datetimeFigureOut">
              <a:rPr kumimoji="1" lang="ja-JP" altLang="en-US" smtClean="0"/>
              <a:t>2022/9/26</a:t>
            </a:fld>
            <a:endParaRPr kumimoji="1" lang="ja-JP" altLang="en-US"/>
          </a:p>
        </p:txBody>
      </p:sp>
      <p:sp>
        <p:nvSpPr>
          <p:cNvPr id="8" name="フッター プレースホルダー 7">
            <a:extLst>
              <a:ext uri="{FF2B5EF4-FFF2-40B4-BE49-F238E27FC236}">
                <a16:creationId xmlns:a16="http://schemas.microsoft.com/office/drawing/2014/main" id="{2717EAA2-4A6F-0C46-9B48-950EB53A556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A430FA4-82BD-0E4B-8DC3-42DA89923442}"/>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2875418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F113F9-BDED-6E44-B648-B40DD05B8E1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EF1A9B2-622C-954A-BFF8-9A4F0313FD3F}"/>
              </a:ext>
            </a:extLst>
          </p:cNvPr>
          <p:cNvSpPr>
            <a:spLocks noGrp="1"/>
          </p:cNvSpPr>
          <p:nvPr>
            <p:ph type="dt" sz="half" idx="10"/>
          </p:nvPr>
        </p:nvSpPr>
        <p:spPr/>
        <p:txBody>
          <a:bodyPr/>
          <a:lstStyle/>
          <a:p>
            <a:fld id="{20A63E79-3585-0642-BA95-28D98688A438}" type="datetimeFigureOut">
              <a:rPr kumimoji="1" lang="ja-JP" altLang="en-US" smtClean="0"/>
              <a:t>2022/9/26</a:t>
            </a:fld>
            <a:endParaRPr kumimoji="1" lang="ja-JP" altLang="en-US"/>
          </a:p>
        </p:txBody>
      </p:sp>
      <p:sp>
        <p:nvSpPr>
          <p:cNvPr id="4" name="フッター プレースホルダー 3">
            <a:extLst>
              <a:ext uri="{FF2B5EF4-FFF2-40B4-BE49-F238E27FC236}">
                <a16:creationId xmlns:a16="http://schemas.microsoft.com/office/drawing/2014/main" id="{65B68974-0504-184A-B951-649228981E8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BB92162-FE18-6244-A2F4-77DB0EAEABA3}"/>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2409925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04E207D-61B4-8349-A923-5E2E158FA2A1}"/>
              </a:ext>
            </a:extLst>
          </p:cNvPr>
          <p:cNvSpPr>
            <a:spLocks noGrp="1"/>
          </p:cNvSpPr>
          <p:nvPr>
            <p:ph type="dt" sz="half" idx="10"/>
          </p:nvPr>
        </p:nvSpPr>
        <p:spPr/>
        <p:txBody>
          <a:bodyPr/>
          <a:lstStyle/>
          <a:p>
            <a:fld id="{20A63E79-3585-0642-BA95-28D98688A438}" type="datetimeFigureOut">
              <a:rPr kumimoji="1" lang="ja-JP" altLang="en-US" smtClean="0"/>
              <a:t>2022/9/26</a:t>
            </a:fld>
            <a:endParaRPr kumimoji="1" lang="ja-JP" altLang="en-US"/>
          </a:p>
        </p:txBody>
      </p:sp>
      <p:sp>
        <p:nvSpPr>
          <p:cNvPr id="3" name="フッター プレースホルダー 2">
            <a:extLst>
              <a:ext uri="{FF2B5EF4-FFF2-40B4-BE49-F238E27FC236}">
                <a16:creationId xmlns:a16="http://schemas.microsoft.com/office/drawing/2014/main" id="{06E8BF42-4FCE-6F4B-8B35-B7F817AB9C7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99C4ED6-6F31-9E45-8FE9-EEB562C8A002}"/>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4107154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038D3E-1540-634F-8298-D1C87B4C1F0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A8E31C5-470A-1A49-8EE0-5646B2EB46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A66D93D-DA08-C544-83D1-451BE8E81C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60E7C1A-A332-0445-A324-DE74CFF3438A}"/>
              </a:ext>
            </a:extLst>
          </p:cNvPr>
          <p:cNvSpPr>
            <a:spLocks noGrp="1"/>
          </p:cNvSpPr>
          <p:nvPr>
            <p:ph type="dt" sz="half" idx="10"/>
          </p:nvPr>
        </p:nvSpPr>
        <p:spPr/>
        <p:txBody>
          <a:bodyPr/>
          <a:lstStyle/>
          <a:p>
            <a:fld id="{20A63E79-3585-0642-BA95-28D98688A438}" type="datetimeFigureOut">
              <a:rPr kumimoji="1" lang="ja-JP" altLang="en-US" smtClean="0"/>
              <a:t>2022/9/26</a:t>
            </a:fld>
            <a:endParaRPr kumimoji="1" lang="ja-JP" altLang="en-US"/>
          </a:p>
        </p:txBody>
      </p:sp>
      <p:sp>
        <p:nvSpPr>
          <p:cNvPr id="6" name="フッター プレースホルダー 5">
            <a:extLst>
              <a:ext uri="{FF2B5EF4-FFF2-40B4-BE49-F238E27FC236}">
                <a16:creationId xmlns:a16="http://schemas.microsoft.com/office/drawing/2014/main" id="{F210E0F5-A99D-5544-9FED-104E4264291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E0AC66A-B131-584F-A271-D5ACF9695E95}"/>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620105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C8C7AD-5794-0A4A-A356-C054634DDF7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411BDB8-D376-2A41-A160-AB9EB1D1AB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158C44ED-6419-AE41-BDF2-3DF56F786F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3AB4A52-57CB-9344-B8D9-8BD2848662AB}"/>
              </a:ext>
            </a:extLst>
          </p:cNvPr>
          <p:cNvSpPr>
            <a:spLocks noGrp="1"/>
          </p:cNvSpPr>
          <p:nvPr>
            <p:ph type="dt" sz="half" idx="10"/>
          </p:nvPr>
        </p:nvSpPr>
        <p:spPr/>
        <p:txBody>
          <a:bodyPr/>
          <a:lstStyle/>
          <a:p>
            <a:fld id="{20A63E79-3585-0642-BA95-28D98688A438}" type="datetimeFigureOut">
              <a:rPr kumimoji="1" lang="ja-JP" altLang="en-US" smtClean="0"/>
              <a:t>2022/9/26</a:t>
            </a:fld>
            <a:endParaRPr kumimoji="1" lang="ja-JP" altLang="en-US"/>
          </a:p>
        </p:txBody>
      </p:sp>
      <p:sp>
        <p:nvSpPr>
          <p:cNvPr id="6" name="フッター プレースホルダー 5">
            <a:extLst>
              <a:ext uri="{FF2B5EF4-FFF2-40B4-BE49-F238E27FC236}">
                <a16:creationId xmlns:a16="http://schemas.microsoft.com/office/drawing/2014/main" id="{ADCCDBC0-0DDA-8444-8D1F-B64745A84C7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209EA40-78A6-534A-A8FE-55B7FE1CD2F2}"/>
              </a:ext>
            </a:extLst>
          </p:cNvPr>
          <p:cNvSpPr>
            <a:spLocks noGrp="1"/>
          </p:cNvSpPr>
          <p:nvPr>
            <p:ph type="sldNum" sz="quarter" idx="12"/>
          </p:nvPr>
        </p:nvSpPr>
        <p:spPr/>
        <p:txBody>
          <a:body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752223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FC5EA4B-057B-8A41-97B1-7A4EEA282F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7F04CE6-273B-D04D-83D5-885EC5F373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927C94-3CCD-8744-B7DB-6D5ED8FD1D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A63E79-3585-0642-BA95-28D98688A438}" type="datetimeFigureOut">
              <a:rPr kumimoji="1" lang="ja-JP" altLang="en-US" smtClean="0"/>
              <a:t>2022/9/26</a:t>
            </a:fld>
            <a:endParaRPr kumimoji="1" lang="ja-JP" altLang="en-US"/>
          </a:p>
        </p:txBody>
      </p:sp>
      <p:sp>
        <p:nvSpPr>
          <p:cNvPr id="5" name="フッター プレースホルダー 4">
            <a:extLst>
              <a:ext uri="{FF2B5EF4-FFF2-40B4-BE49-F238E27FC236}">
                <a16:creationId xmlns:a16="http://schemas.microsoft.com/office/drawing/2014/main" id="{4A7DC350-8265-4F46-A338-1014019877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0440AF2-2AD7-0545-A779-FB5D8B5640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8B4ECE-19FA-3F4B-9106-3C378AAF6BC7}" type="slidenum">
              <a:rPr kumimoji="1" lang="ja-JP" altLang="en-US" smtClean="0"/>
              <a:t>‹#›</a:t>
            </a:fld>
            <a:endParaRPr kumimoji="1" lang="ja-JP" altLang="en-US"/>
          </a:p>
        </p:txBody>
      </p:sp>
    </p:spTree>
    <p:extLst>
      <p:ext uri="{BB962C8B-B14F-4D97-AF65-F5344CB8AC3E}">
        <p14:creationId xmlns:p14="http://schemas.microsoft.com/office/powerpoint/2010/main" val="16099853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7165A8B0-4D9D-3346-A7DC-A410042BF254}"/>
              </a:ext>
            </a:extLst>
          </p:cNvPr>
          <p:cNvSpPr/>
          <p:nvPr/>
        </p:nvSpPr>
        <p:spPr>
          <a:xfrm>
            <a:off x="2743200" y="2264228"/>
            <a:ext cx="9038431" cy="4016829"/>
          </a:xfrm>
          <a:prstGeom prst="rect">
            <a:avLst/>
          </a:prstGeom>
        </p:spPr>
        <p:txBody>
          <a:bodyPr vert="horz" lIns="91440" tIns="45720" rIns="91440" bIns="45720" rtlCol="0">
            <a:normAutofit lnSpcReduction="10000"/>
          </a:bodyPr>
          <a:lstStyle/>
          <a:p>
            <a:pPr>
              <a:lnSpc>
                <a:spcPct val="90000"/>
              </a:lnSpc>
              <a:spcAft>
                <a:spcPts val="600"/>
              </a:spcAft>
            </a:pPr>
            <a:r>
              <a:rPr lang="ja-JP" altLang="en-US" sz="1600">
                <a:latin typeface="Meiryo UI" panose="020B0604030504040204" pitchFamily="34" charset="-128"/>
                <a:ea typeface="Meiryo UI" panose="020B0604030504040204" pitchFamily="34" charset="-128"/>
              </a:rPr>
              <a:t>「</a:t>
            </a:r>
            <a:r>
              <a:rPr lang="en-US" altLang="ja-JP" sz="1600" dirty="0">
                <a:latin typeface="Meiryo UI" panose="020B0604030504040204" pitchFamily="34" charset="-128"/>
                <a:ea typeface="Meiryo UI" panose="020B0604030504040204" pitchFamily="34" charset="-128"/>
              </a:rPr>
              <a:t>2022</a:t>
            </a:r>
            <a:r>
              <a:rPr lang="ja-JP" altLang="en-US" sz="1600">
                <a:latin typeface="Meiryo UI" panose="020B0604030504040204" pitchFamily="34" charset="-128"/>
                <a:ea typeface="Meiryo UI" panose="020B0604030504040204" pitchFamily="34" charset="-128"/>
              </a:rPr>
              <a:t>年</a:t>
            </a:r>
            <a:r>
              <a:rPr lang="en-US" altLang="ja-JP" sz="1600" dirty="0">
                <a:latin typeface="Meiryo UI" panose="020B0604030504040204" pitchFamily="34" charset="-128"/>
                <a:ea typeface="Meiryo UI" panose="020B0604030504040204" pitchFamily="34" charset="-128"/>
              </a:rPr>
              <a:t>10</a:t>
            </a:r>
            <a:r>
              <a:rPr lang="ja-JP" altLang="en-US" sz="1600">
                <a:latin typeface="Meiryo UI" panose="020B0604030504040204" pitchFamily="34" charset="-128"/>
                <a:ea typeface="Meiryo UI" panose="020B0604030504040204" pitchFamily="34" charset="-128"/>
              </a:rPr>
              <a:t>月から火災保険が値上げしますよ。戸建てに住む人は契約の残り期間によっては契約し直した方が損せずにすみますよ」</a:t>
            </a: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a:latin typeface="Meiryo UI" panose="020B0604030504040204" pitchFamily="34" charset="-128"/>
                <a:ea typeface="Meiryo UI" panose="020B0604030504040204" pitchFamily="34" charset="-128"/>
              </a:rPr>
              <a:t>佐藤翔太さんと</a:t>
            </a:r>
            <a:r>
              <a:rPr lang="en-US" altLang="ja-JP" sz="1600" dirty="0">
                <a:latin typeface="Meiryo UI" panose="020B0604030504040204" pitchFamily="34" charset="-128"/>
                <a:ea typeface="Meiryo UI" panose="020B0604030504040204" pitchFamily="34" charset="-128"/>
              </a:rPr>
              <a:t>1to1</a:t>
            </a:r>
            <a:r>
              <a:rPr lang="ja-JP" altLang="en-US" sz="1600">
                <a:latin typeface="Meiryo UI" panose="020B0604030504040204" pitchFamily="34" charset="-128"/>
                <a:ea typeface="Meiryo UI" panose="020B0604030504040204" pitchFamily="34" charset="-128"/>
              </a:rPr>
              <a:t>している時にそんなことを教えて下さいました。私が加入している損害保険の担当からはそんな情報全く入ってきていませんでした。</a:t>
            </a: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a:latin typeface="Meiryo UI" panose="020B0604030504040204" pitchFamily="34" charset="-128"/>
                <a:ea typeface="Meiryo UI" panose="020B0604030504040204" pitchFamily="34" charset="-128"/>
              </a:rPr>
              <a:t>佐藤さんに詳し相談してみると、私のケースでは契約し直した方がよいと判明しました。</a:t>
            </a: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a:latin typeface="Meiryo UI" panose="020B0604030504040204" pitchFamily="34" charset="-128"/>
                <a:ea typeface="Meiryo UI" panose="020B0604030504040204" pitchFamily="34" charset="-128"/>
              </a:rPr>
              <a:t>また、損害保険は入ってほったらかしになってしまっていましたが、実は活用の方法もたくさんあることを教えてくれました。</a:t>
            </a: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a:latin typeface="Meiryo UI" panose="020B0604030504040204" pitchFamily="34" charset="-128"/>
                <a:ea typeface="Meiryo UI" panose="020B0604030504040204" pitchFamily="34" charset="-128"/>
              </a:rPr>
              <a:t>相談してから回答してくれるまでのスピード、保険内容の丁寧な説明、契約までの細やかなサポートどれをとっても、今の担当営業よりも安心して頼ることができ、ご提案いただいた内容にて契約させていただきました。</a:t>
            </a: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a:latin typeface="Meiryo UI" panose="020B0604030504040204" pitchFamily="34" charset="-128"/>
                <a:ea typeface="Meiryo UI" panose="020B0604030504040204" pitchFamily="34" charset="-128"/>
              </a:rPr>
              <a:t>満足した私は、自分だけでなく戸建てに住む親・きょうだいにも佐藤さんを紹介し、</a:t>
            </a: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a:latin typeface="Meiryo UI" panose="020B0604030504040204" pitchFamily="34" charset="-128"/>
                <a:ea typeface="Meiryo UI" panose="020B0604030504040204" pitchFamily="34" charset="-128"/>
              </a:rPr>
              <a:t>私の時と同様に丁寧で細やかなサポートをしてくれて、佐藤さんのお世話になることに決めたようです。</a:t>
            </a: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endParaRPr lang="en-US" altLang="ja-JP" sz="1600" dirty="0">
              <a:latin typeface="Meiryo UI" panose="020B0604030504040204" pitchFamily="34" charset="-128"/>
              <a:ea typeface="Meiryo UI" panose="020B0604030504040204" pitchFamily="34" charset="-128"/>
            </a:endParaRPr>
          </a:p>
          <a:p>
            <a:pPr>
              <a:lnSpc>
                <a:spcPct val="90000"/>
              </a:lnSpc>
              <a:spcAft>
                <a:spcPts val="600"/>
              </a:spcAft>
            </a:pPr>
            <a:r>
              <a:rPr lang="ja-JP" altLang="en-US" sz="1600">
                <a:latin typeface="Meiryo UI" panose="020B0604030504040204" pitchFamily="34" charset="-128"/>
                <a:ea typeface="Meiryo UI" panose="020B0604030504040204" pitchFamily="34" charset="-128"/>
              </a:rPr>
              <a:t>今後も損害保険は安心して頼れる佐藤翔太さんに相談します。</a:t>
            </a:r>
            <a:endParaRPr lang="en-US" altLang="ja-JP" sz="1600" dirty="0">
              <a:latin typeface="Meiryo UI" panose="020B0604030504040204" pitchFamily="34" charset="-128"/>
              <a:ea typeface="Meiryo UI" panose="020B0604030504040204" pitchFamily="34" charset="-128"/>
            </a:endParaRPr>
          </a:p>
        </p:txBody>
      </p:sp>
      <p:cxnSp>
        <p:nvCxnSpPr>
          <p:cNvPr id="73" name="Straight Connector 72">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689CD8"/>
            </a:soli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8C87CF4F-753C-A54E-8486-788EE12DC7C0}"/>
              </a:ext>
            </a:extLst>
          </p:cNvPr>
          <p:cNvSpPr/>
          <p:nvPr/>
        </p:nvSpPr>
        <p:spPr>
          <a:xfrm>
            <a:off x="2612571" y="979676"/>
            <a:ext cx="9038431" cy="830997"/>
          </a:xfrm>
          <a:prstGeom prst="rect">
            <a:avLst/>
          </a:prstGeom>
        </p:spPr>
        <p:txBody>
          <a:bodyPr wrap="square">
            <a:spAutoFit/>
          </a:bodyPr>
          <a:lstStyle/>
          <a:p>
            <a:r>
              <a:rPr lang="ja-JP" altLang="en-US" sz="2400" b="1">
                <a:latin typeface="Meiryo UI" panose="020B0604030504040204" pitchFamily="34" charset="-128"/>
                <a:ea typeface="Meiryo UI" panose="020B0604030504040204" pitchFamily="34" charset="-128"/>
              </a:rPr>
              <a:t>「企業の財産を守る損害保険」の佐藤翔太さん</a:t>
            </a:r>
            <a:endParaRPr lang="en-US" altLang="ja-JP" sz="2400" b="1" dirty="0">
              <a:latin typeface="Meiryo UI" panose="020B0604030504040204" pitchFamily="34" charset="-128"/>
              <a:ea typeface="Meiryo UI" panose="020B0604030504040204" pitchFamily="34" charset="-128"/>
            </a:endParaRPr>
          </a:p>
          <a:p>
            <a:r>
              <a:rPr lang="ja-JP" altLang="en-US" sz="2400" b="1">
                <a:latin typeface="Meiryo UI" panose="020B0604030504040204" pitchFamily="34" charset="-128"/>
                <a:ea typeface="Meiryo UI" panose="020B0604030504040204" pitchFamily="34" charset="-128"/>
              </a:rPr>
              <a:t>私の損害保険の担当営業より、親身になってサポートしてくださいました。</a:t>
            </a:r>
            <a:endParaRPr lang="ja-JP" altLang="en-US" sz="2400">
              <a:latin typeface="Meiryo UI" panose="020B0604030504040204" pitchFamily="34" charset="-128"/>
              <a:ea typeface="Meiryo UI" panose="020B0604030504040204" pitchFamily="34" charset="-128"/>
            </a:endParaRPr>
          </a:p>
        </p:txBody>
      </p:sp>
      <p:pic>
        <p:nvPicPr>
          <p:cNvPr id="8" name="Picture 2" descr="Remote One inc.">
            <a:extLst>
              <a:ext uri="{FF2B5EF4-FFF2-40B4-BE49-F238E27FC236}">
                <a16:creationId xmlns:a16="http://schemas.microsoft.com/office/drawing/2014/main" id="{1E5D25E3-0DB3-A547-AAC5-78B69BDDBE29}"/>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008617" y="6116400"/>
            <a:ext cx="2259122" cy="313767"/>
          </a:xfrm>
          <a:prstGeom prst="rect">
            <a:avLst/>
          </a:prstGeom>
          <a:noFill/>
          <a:extLst>
            <a:ext uri="{909E8E84-426E-40DD-AFC4-6F175D3DCCD1}">
              <a14:hiddenFill xmlns:a14="http://schemas.microsoft.com/office/drawing/2010/main">
                <a:solidFill>
                  <a:srgbClr val="FFFFFF"/>
                </a:solidFill>
              </a14:hiddenFill>
            </a:ext>
          </a:extLst>
        </p:spPr>
      </p:pic>
      <p:sp>
        <p:nvSpPr>
          <p:cNvPr id="2" name="正方形/長方形 1">
            <a:extLst>
              <a:ext uri="{FF2B5EF4-FFF2-40B4-BE49-F238E27FC236}">
                <a16:creationId xmlns:a16="http://schemas.microsoft.com/office/drawing/2014/main" id="{8C7E7B71-615E-7841-A612-4F0BDDBE780E}"/>
              </a:ext>
            </a:extLst>
          </p:cNvPr>
          <p:cNvSpPr/>
          <p:nvPr/>
        </p:nvSpPr>
        <p:spPr>
          <a:xfrm>
            <a:off x="7867102" y="6503164"/>
            <a:ext cx="3070071" cy="286232"/>
          </a:xfrm>
          <a:prstGeom prst="rect">
            <a:avLst/>
          </a:prstGeom>
        </p:spPr>
        <p:txBody>
          <a:bodyPr wrap="none">
            <a:spAutoFit/>
          </a:bodyPr>
          <a:lstStyle/>
          <a:p>
            <a:pPr algn="r">
              <a:lnSpc>
                <a:spcPct val="90000"/>
              </a:lnSpc>
              <a:spcAft>
                <a:spcPts val="600"/>
              </a:spcAft>
            </a:pPr>
            <a:r>
              <a:rPr lang="ja-JP" altLang="en-US" sz="1400">
                <a:latin typeface="Meiryo UI" panose="020B0604030504040204" pitchFamily="34" charset="-128"/>
                <a:ea typeface="Meiryo UI" panose="020B0604030504040204" pitchFamily="34" charset="-128"/>
              </a:rPr>
              <a:t>絶対壊れないクラウドパソコン　細野篤志</a:t>
            </a:r>
          </a:p>
        </p:txBody>
      </p:sp>
      <p:pic>
        <p:nvPicPr>
          <p:cNvPr id="3" name="図 2" descr="スーツを着た男性&#10;&#10;自動的に生成された説明">
            <a:extLst>
              <a:ext uri="{FF2B5EF4-FFF2-40B4-BE49-F238E27FC236}">
                <a16:creationId xmlns:a16="http://schemas.microsoft.com/office/drawing/2014/main" id="{9E9D72E5-C756-C5CE-86EE-DE1CCF79F90C}"/>
              </a:ext>
            </a:extLst>
          </p:cNvPr>
          <p:cNvPicPr>
            <a:picLocks noChangeAspect="1"/>
          </p:cNvPicPr>
          <p:nvPr/>
        </p:nvPicPr>
        <p:blipFill>
          <a:blip r:embed="rId3"/>
          <a:stretch>
            <a:fillRect/>
          </a:stretch>
        </p:blipFill>
        <p:spPr>
          <a:xfrm>
            <a:off x="-741664" y="1273004"/>
            <a:ext cx="4045742" cy="3548743"/>
          </a:xfrm>
          <a:prstGeom prst="rect">
            <a:avLst/>
          </a:prstGeom>
        </p:spPr>
      </p:pic>
    </p:spTree>
    <p:extLst>
      <p:ext uri="{BB962C8B-B14F-4D97-AF65-F5344CB8AC3E}">
        <p14:creationId xmlns:p14="http://schemas.microsoft.com/office/powerpoint/2010/main" val="211142732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270</Words>
  <Application>Microsoft Macintosh PowerPoint</Application>
  <PresentationFormat>ワイド画面</PresentationFormat>
  <Paragraphs>14</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游ゴシック Light</vt:lpstr>
      <vt:lpstr>Arial</vt:lpstr>
      <vt:lpstr>Meiryo UI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細野篤志</dc:creator>
  <cp:lastModifiedBy>細野篤志</cp:lastModifiedBy>
  <cp:revision>11</cp:revision>
  <dcterms:created xsi:type="dcterms:W3CDTF">2022-03-13T08:23:33Z</dcterms:created>
  <dcterms:modified xsi:type="dcterms:W3CDTF">2022-09-26T09:31:09Z</dcterms:modified>
</cp:coreProperties>
</file>