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61"/>
  </p:normalViewPr>
  <p:slideViewPr>
    <p:cSldViewPr snapToGrid="0" snapToObjects="1">
      <p:cViewPr varScale="1">
        <p:scale>
          <a:sx n="90" d="100"/>
          <a:sy n="90" d="100"/>
        </p:scale>
        <p:origin x="232" y="6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D79299-83A1-FC4B-97CF-851DBF3B86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DACDC90-7EA6-E543-8898-BF70EEECC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0B29AC4-F1B5-694E-B81E-254479912060}"/>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5" name="フッター プレースホルダー 4">
            <a:extLst>
              <a:ext uri="{FF2B5EF4-FFF2-40B4-BE49-F238E27FC236}">
                <a16:creationId xmlns:a16="http://schemas.microsoft.com/office/drawing/2014/main" id="{D3CBEE1B-4797-8043-96BA-B0EFA22A26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C47C2-D820-A64B-8258-4F651085E487}"/>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56983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10D09E-9C68-5B4C-960F-E283687BC17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4231334-1268-BA48-8C0B-585DB053B5F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82BD4C-D384-9246-B285-78F2B24235F3}"/>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5" name="フッター プレースホルダー 4">
            <a:extLst>
              <a:ext uri="{FF2B5EF4-FFF2-40B4-BE49-F238E27FC236}">
                <a16:creationId xmlns:a16="http://schemas.microsoft.com/office/drawing/2014/main" id="{70C3F158-0580-B941-BC34-23EA05D819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B6064C-02D1-C849-9F43-178BA3B68679}"/>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397284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790F843-F9FF-4B43-B306-B488B6CA473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FFF0458-B590-564E-811D-E8410A3F3FD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ED616DB-3F24-D749-8B35-BF53D652F043}"/>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5" name="フッター プレースホルダー 4">
            <a:extLst>
              <a:ext uri="{FF2B5EF4-FFF2-40B4-BE49-F238E27FC236}">
                <a16:creationId xmlns:a16="http://schemas.microsoft.com/office/drawing/2014/main" id="{5DFF72A5-2198-8F40-9FB4-EA8B4D3BDB3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B8BDA74-A477-7B45-81BC-824FBD70A04D}"/>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3220852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FE2FD8-358D-444F-AADD-5854E8C19F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B3E521-7C78-E348-9518-B7D4B19CAFB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9986D6-9053-DD40-BF20-E0B271E3DBDC}"/>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5" name="フッター プレースホルダー 4">
            <a:extLst>
              <a:ext uri="{FF2B5EF4-FFF2-40B4-BE49-F238E27FC236}">
                <a16:creationId xmlns:a16="http://schemas.microsoft.com/office/drawing/2014/main" id="{E3CA2948-3356-AF46-B734-C9422C832EC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3D0BA4-68F5-F342-B7A5-88B88C927308}"/>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08944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0A4B7D-EC92-8043-A3AC-B6041EA3DB5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4A4A93-B741-C74F-A405-9A3D12132C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3C38950-6545-9845-B1D2-65A5313A3E90}"/>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5" name="フッター プレースホルダー 4">
            <a:extLst>
              <a:ext uri="{FF2B5EF4-FFF2-40B4-BE49-F238E27FC236}">
                <a16:creationId xmlns:a16="http://schemas.microsoft.com/office/drawing/2014/main" id="{83C9437E-03E6-3040-9774-1466BAF924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A44410-75D3-BA43-B673-3669E0D7AC67}"/>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62797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022109-835F-9C4E-BFC0-27A08C150F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9A787C8-BBDF-5F49-9F40-C2DA352A5AD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A1EC91A-35A9-DE4D-8117-8E9DDE7708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5DA37B-0CBF-4D46-BB5B-EFBF5DB85E48}"/>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6" name="フッター プレースホルダー 5">
            <a:extLst>
              <a:ext uri="{FF2B5EF4-FFF2-40B4-BE49-F238E27FC236}">
                <a16:creationId xmlns:a16="http://schemas.microsoft.com/office/drawing/2014/main" id="{ABB9D51A-FF65-AC4D-A52C-65A4D187322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F2A556F-CCBD-A441-8671-BA6DAC6B4F3E}"/>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89383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D244B-BEEC-7C4F-8407-0E3A8DC7789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B54410A-13DE-7C4B-8960-EF666EF09B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3F5EA71-B5A9-4F4E-A152-B20B0259E75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589F03F-0EBC-6241-B31D-5384696E0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D445AB9-87CF-3A4F-8FAF-215008FDCBE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983FF5E-E780-164C-9E02-D5581A6809FB}"/>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8" name="フッター プレースホルダー 7">
            <a:extLst>
              <a:ext uri="{FF2B5EF4-FFF2-40B4-BE49-F238E27FC236}">
                <a16:creationId xmlns:a16="http://schemas.microsoft.com/office/drawing/2014/main" id="{2717EAA2-4A6F-0C46-9B48-950EB53A556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A430FA4-82BD-0E4B-8DC3-42DA8992344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87541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F113F9-BDED-6E44-B648-B40DD05B8E1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EF1A9B2-622C-954A-BFF8-9A4F0313FD3F}"/>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4" name="フッター プレースホルダー 3">
            <a:extLst>
              <a:ext uri="{FF2B5EF4-FFF2-40B4-BE49-F238E27FC236}">
                <a16:creationId xmlns:a16="http://schemas.microsoft.com/office/drawing/2014/main" id="{65B68974-0504-184A-B951-649228981E8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BB92162-FE18-6244-A2F4-77DB0EAEABA3}"/>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409925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04E207D-61B4-8349-A923-5E2E158FA2A1}"/>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3" name="フッター プレースホルダー 2">
            <a:extLst>
              <a:ext uri="{FF2B5EF4-FFF2-40B4-BE49-F238E27FC236}">
                <a16:creationId xmlns:a16="http://schemas.microsoft.com/office/drawing/2014/main" id="{06E8BF42-4FCE-6F4B-8B35-B7F817AB9C7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99C4ED6-6F31-9E45-8FE9-EEB562C8A00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410715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38D3E-1540-634F-8298-D1C87B4C1F0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8E31C5-470A-1A49-8EE0-5646B2EB46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A66D93D-DA08-C544-83D1-451BE8E81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0E7C1A-A332-0445-A324-DE74CFF3438A}"/>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6" name="フッター プレースホルダー 5">
            <a:extLst>
              <a:ext uri="{FF2B5EF4-FFF2-40B4-BE49-F238E27FC236}">
                <a16:creationId xmlns:a16="http://schemas.microsoft.com/office/drawing/2014/main" id="{F210E0F5-A99D-5544-9FED-104E4264291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E0AC66A-B131-584F-A271-D5ACF9695E95}"/>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620105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C8C7AD-5794-0A4A-A356-C054634DDF7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411BDB8-D376-2A41-A160-AB9EB1D1AB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58C44ED-6419-AE41-BDF2-3DF56F786F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3AB4A52-57CB-9344-B8D9-8BD2848662AB}"/>
              </a:ext>
            </a:extLst>
          </p:cNvPr>
          <p:cNvSpPr>
            <a:spLocks noGrp="1"/>
          </p:cNvSpPr>
          <p:nvPr>
            <p:ph type="dt" sz="half" idx="10"/>
          </p:nvPr>
        </p:nvSpPr>
        <p:spPr/>
        <p:txBody>
          <a:bodyPr/>
          <a:lstStyle/>
          <a:p>
            <a:fld id="{20A63E79-3585-0642-BA95-28D98688A438}" type="datetimeFigureOut">
              <a:rPr kumimoji="1" lang="ja-JP" altLang="en-US" smtClean="0"/>
              <a:t>2023/2/21</a:t>
            </a:fld>
            <a:endParaRPr kumimoji="1" lang="ja-JP" altLang="en-US"/>
          </a:p>
        </p:txBody>
      </p:sp>
      <p:sp>
        <p:nvSpPr>
          <p:cNvPr id="6" name="フッター プレースホルダー 5">
            <a:extLst>
              <a:ext uri="{FF2B5EF4-FFF2-40B4-BE49-F238E27FC236}">
                <a16:creationId xmlns:a16="http://schemas.microsoft.com/office/drawing/2014/main" id="{ADCCDBC0-0DDA-8444-8D1F-B64745A84C7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09EA40-78A6-534A-A8FE-55B7FE1CD2F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75222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C5EA4B-057B-8A41-97B1-7A4EEA282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7F04CE6-273B-D04D-83D5-885EC5F37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927C94-3CCD-8744-B7DB-6D5ED8FD1D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A63E79-3585-0642-BA95-28D98688A438}" type="datetimeFigureOut">
              <a:rPr kumimoji="1" lang="ja-JP" altLang="en-US" smtClean="0"/>
              <a:t>2023/2/21</a:t>
            </a:fld>
            <a:endParaRPr kumimoji="1" lang="ja-JP" altLang="en-US"/>
          </a:p>
        </p:txBody>
      </p:sp>
      <p:sp>
        <p:nvSpPr>
          <p:cNvPr id="5" name="フッター プレースホルダー 4">
            <a:extLst>
              <a:ext uri="{FF2B5EF4-FFF2-40B4-BE49-F238E27FC236}">
                <a16:creationId xmlns:a16="http://schemas.microsoft.com/office/drawing/2014/main" id="{4A7DC350-8265-4F46-A338-1014019877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0440AF2-2AD7-0545-A779-FB5D8B5640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609985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165A8B0-4D9D-3346-A7DC-A410042BF254}"/>
              </a:ext>
            </a:extLst>
          </p:cNvPr>
          <p:cNvSpPr/>
          <p:nvPr/>
        </p:nvSpPr>
        <p:spPr>
          <a:xfrm>
            <a:off x="363706" y="2447065"/>
            <a:ext cx="9038431" cy="4016829"/>
          </a:xfrm>
          <a:prstGeom prst="rect">
            <a:avLst/>
          </a:prstGeom>
        </p:spPr>
        <p:txBody>
          <a:bodyPr vert="horz" lIns="91440" tIns="45720" rIns="91440" bIns="45720" rtlCol="0">
            <a:normAutofit/>
          </a:bodyPr>
          <a:lstStyle/>
          <a:p>
            <a:pPr>
              <a:lnSpc>
                <a:spcPct val="90000"/>
              </a:lnSpc>
              <a:spcAft>
                <a:spcPts val="600"/>
              </a:spcAft>
            </a:pPr>
            <a:r>
              <a:rPr lang="ja-JP" altLang="en-US" sz="1600">
                <a:latin typeface="Meiryo UI" panose="020B0604030504040204" pitchFamily="34" charset="-128"/>
                <a:ea typeface="Meiryo UI" panose="020B0604030504040204" pitchFamily="34" charset="-128"/>
              </a:rPr>
              <a:t>私事ですが、亡き父は「税理士は税務計算・会計処理だけをやっているようではダメだ。会社の利益増にも貢献できるようになって初めてその本分が果たせる」</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と言っていたのを覚えています。</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社会に出て、多くの税理士先生とご縁をいただきましたが、父の言葉が「なるほど」と思えることが多くありました。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税金に関する方はプロフェッショナルな方が多い一方で、そこまで会社のお金に関する相談に乗っているのに、あと一歩がたりない</a:t>
            </a:r>
            <a:r>
              <a:rPr lang="en-US" altLang="ja-JP" sz="1600" dirty="0">
                <a:latin typeface="Meiryo UI" panose="020B0604030504040204" pitchFamily="34" charset="-128"/>
                <a:ea typeface="Meiryo UI" panose="020B0604030504040204" pitchFamily="34" charset="-128"/>
              </a:rPr>
              <a:t>…</a:t>
            </a:r>
            <a:r>
              <a:rPr lang="ja-JP" altLang="en-US" sz="1600">
                <a:latin typeface="Meiryo UI" panose="020B0604030504040204" pitchFamily="34" charset="-128"/>
                <a:ea typeface="Meiryo UI" panose="020B0604030504040204" pitchFamily="34" charset="-128"/>
              </a:rPr>
              <a:t>。クライアントも「税理士先生は税金の相談をする相手」と思っている方が多く、毎月高い顧問料を払っているのに活用しきれていない現実をよく見かけました。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そんな中、</a:t>
            </a:r>
            <a:r>
              <a:rPr lang="en-US" altLang="ja-JP" sz="1600" dirty="0">
                <a:latin typeface="Meiryo UI" panose="020B0604030504040204" pitchFamily="34" charset="-128"/>
                <a:ea typeface="Meiryo UI" panose="020B0604030504040204" pitchFamily="34" charset="-128"/>
              </a:rPr>
              <a:t>LAPIS</a:t>
            </a:r>
            <a:r>
              <a:rPr lang="ja-JP" altLang="en-US" sz="1600">
                <a:latin typeface="Meiryo UI" panose="020B0604030504040204" pitchFamily="34" charset="-128"/>
                <a:ea typeface="Meiryo UI" panose="020B0604030504040204" pitchFamily="34" charset="-128"/>
              </a:rPr>
              <a:t>で出会った税理士</a:t>
            </a:r>
            <a:r>
              <a:rPr lang="en-US" altLang="ja-JP" sz="1600" dirty="0">
                <a:latin typeface="Meiryo UI" panose="020B0604030504040204" pitchFamily="34" charset="-128"/>
                <a:ea typeface="Meiryo UI" panose="020B0604030504040204" pitchFamily="34" charset="-128"/>
              </a:rPr>
              <a:t>(</a:t>
            </a:r>
            <a:r>
              <a:rPr lang="ja-JP" altLang="en-US" sz="1600">
                <a:latin typeface="Meiryo UI" panose="020B0604030504040204" pitchFamily="34" charset="-128"/>
                <a:ea typeface="Meiryo UI" panose="020B0604030504040204" pitchFamily="34" charset="-128"/>
              </a:rPr>
              <a:t>新規開業</a:t>
            </a:r>
            <a:r>
              <a:rPr lang="en-US" altLang="ja-JP" sz="1600" dirty="0">
                <a:latin typeface="Meiryo UI" panose="020B0604030504040204" pitchFamily="34" charset="-128"/>
                <a:ea typeface="Meiryo UI" panose="020B0604030504040204" pitchFamily="34" charset="-128"/>
              </a:rPr>
              <a:t>/</a:t>
            </a:r>
            <a:r>
              <a:rPr lang="ja-JP" altLang="en-US" sz="1600">
                <a:latin typeface="Meiryo UI" panose="020B0604030504040204" pitchFamily="34" charset="-128"/>
                <a:ea typeface="Meiryo UI" panose="020B0604030504040204" pitchFamily="34" charset="-128"/>
              </a:rPr>
              <a:t>スタートアップ特化</a:t>
            </a:r>
            <a:r>
              <a:rPr lang="en-US" altLang="ja-JP" sz="1600" dirty="0">
                <a:latin typeface="Meiryo UI" panose="020B0604030504040204" pitchFamily="34" charset="-128"/>
                <a:ea typeface="Meiryo UI" panose="020B0604030504040204" pitchFamily="34" charset="-128"/>
              </a:rPr>
              <a:t>)</a:t>
            </a:r>
            <a:r>
              <a:rPr lang="ja-JP" altLang="en-US" sz="1600">
                <a:latin typeface="Meiryo UI" panose="020B0604030504040204" pitchFamily="34" charset="-128"/>
                <a:ea typeface="Meiryo UI" panose="020B0604030504040204" pitchFamily="34" charset="-128"/>
              </a:rPr>
              <a:t>の伊部忠士さんは、そんな税理士業界に蔓延する常識を打ち破ってくれる方でした！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税金・お金に関する相談はもちろんのこと、会社が繁盛するための施策まで一緒に考えてくれます。</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その施策は、商品開発・価格戦略・販路開拓にまで多岐に及びます。</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そんな税理士の枠に収まらない伊部忠士さんを強く強く推薦いたします！</a:t>
            </a:r>
            <a:endParaRPr lang="en-US" altLang="ja-JP" sz="1600" dirty="0">
              <a:latin typeface="Meiryo UI" panose="020B0604030504040204" pitchFamily="34" charset="-128"/>
              <a:ea typeface="Meiryo UI" panose="020B0604030504040204" pitchFamily="34" charset="-128"/>
            </a:endParaRPr>
          </a:p>
        </p:txBody>
      </p:sp>
      <p:cxnSp>
        <p:nvCxnSpPr>
          <p:cNvPr id="73" name="Straight Connector 72">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89CD8"/>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8C87CF4F-753C-A54E-8486-788EE12DC7C0}"/>
              </a:ext>
            </a:extLst>
          </p:cNvPr>
          <p:cNvSpPr/>
          <p:nvPr/>
        </p:nvSpPr>
        <p:spPr>
          <a:xfrm>
            <a:off x="3716398" y="1034596"/>
            <a:ext cx="9038431" cy="830997"/>
          </a:xfrm>
          <a:prstGeom prst="rect">
            <a:avLst/>
          </a:prstGeom>
        </p:spPr>
        <p:txBody>
          <a:bodyPr wrap="square">
            <a:spAutoFit/>
          </a:bodyPr>
          <a:lstStyle/>
          <a:p>
            <a:r>
              <a:rPr lang="ja-JP" altLang="en-US" sz="2400" b="1">
                <a:latin typeface="Meiryo UI" panose="020B0604030504040204" pitchFamily="34" charset="-128"/>
                <a:ea typeface="Meiryo UI" panose="020B0604030504040204" pitchFamily="34" charset="-128"/>
              </a:rPr>
              <a:t>伊部忠士さんは、税理士の枠に収まらない税理士！</a:t>
            </a:r>
            <a:endParaRPr lang="en-US" altLang="ja-JP" sz="2400" b="1" dirty="0">
              <a:latin typeface="Meiryo UI" panose="020B0604030504040204" pitchFamily="34" charset="-128"/>
              <a:ea typeface="Meiryo UI" panose="020B0604030504040204" pitchFamily="34" charset="-128"/>
            </a:endParaRPr>
          </a:p>
          <a:p>
            <a:r>
              <a:rPr lang="ja-JP" altLang="en-US" sz="2400" b="1">
                <a:latin typeface="Meiryo UI" panose="020B0604030504040204" pitchFamily="34" charset="-128"/>
                <a:ea typeface="Meiryo UI" panose="020B0604030504040204" pitchFamily="34" charset="-128"/>
              </a:rPr>
              <a:t>商品開発・価格戦略・販路開拓まで相談に乗ってくれます！</a:t>
            </a:r>
            <a:endParaRPr lang="ja-JP" altLang="en-US" sz="2400">
              <a:latin typeface="Meiryo UI" panose="020B0604030504040204" pitchFamily="34" charset="-128"/>
              <a:ea typeface="Meiryo UI" panose="020B0604030504040204" pitchFamily="34" charset="-128"/>
            </a:endParaRPr>
          </a:p>
        </p:txBody>
      </p:sp>
      <p:pic>
        <p:nvPicPr>
          <p:cNvPr id="8" name="Picture 2" descr="Remote One inc.">
            <a:extLst>
              <a:ext uri="{FF2B5EF4-FFF2-40B4-BE49-F238E27FC236}">
                <a16:creationId xmlns:a16="http://schemas.microsoft.com/office/drawing/2014/main" id="{1E5D25E3-0DB3-A547-AAC5-78B69BDDBE29}"/>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008617" y="6116400"/>
            <a:ext cx="2259122" cy="313767"/>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a:extLst>
              <a:ext uri="{FF2B5EF4-FFF2-40B4-BE49-F238E27FC236}">
                <a16:creationId xmlns:a16="http://schemas.microsoft.com/office/drawing/2014/main" id="{8C7E7B71-615E-7841-A612-4F0BDDBE780E}"/>
              </a:ext>
            </a:extLst>
          </p:cNvPr>
          <p:cNvSpPr/>
          <p:nvPr/>
        </p:nvSpPr>
        <p:spPr>
          <a:xfrm>
            <a:off x="7867102" y="6503164"/>
            <a:ext cx="3070071" cy="286232"/>
          </a:xfrm>
          <a:prstGeom prst="rect">
            <a:avLst/>
          </a:prstGeom>
        </p:spPr>
        <p:txBody>
          <a:bodyPr wrap="none">
            <a:spAutoFit/>
          </a:bodyPr>
          <a:lstStyle/>
          <a:p>
            <a:pPr algn="r">
              <a:lnSpc>
                <a:spcPct val="90000"/>
              </a:lnSpc>
              <a:spcAft>
                <a:spcPts val="600"/>
              </a:spcAft>
            </a:pPr>
            <a:r>
              <a:rPr lang="ja-JP" altLang="en-US" sz="1400">
                <a:latin typeface="Meiryo UI" panose="020B0604030504040204" pitchFamily="34" charset="-128"/>
                <a:ea typeface="Meiryo UI" panose="020B0604030504040204" pitchFamily="34" charset="-128"/>
              </a:rPr>
              <a:t>絶対壊れないクラウドパソコン　細野篤志</a:t>
            </a:r>
          </a:p>
        </p:txBody>
      </p:sp>
      <p:pic>
        <p:nvPicPr>
          <p:cNvPr id="3" name="図 2" descr="スーツを着た男性&#10;&#10;自動的に生成された説明">
            <a:extLst>
              <a:ext uri="{FF2B5EF4-FFF2-40B4-BE49-F238E27FC236}">
                <a16:creationId xmlns:a16="http://schemas.microsoft.com/office/drawing/2014/main" id="{B13DB795-CF1D-4A3F-8CEB-E03A0208E53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9410843" y="1938590"/>
            <a:ext cx="2781157" cy="4016830"/>
          </a:xfrm>
          <a:prstGeom prst="rect">
            <a:avLst/>
          </a:prstGeom>
        </p:spPr>
      </p:pic>
    </p:spTree>
    <p:extLst>
      <p:ext uri="{BB962C8B-B14F-4D97-AF65-F5344CB8AC3E}">
        <p14:creationId xmlns:p14="http://schemas.microsoft.com/office/powerpoint/2010/main" val="21114273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265</Words>
  <Application>Microsoft Macintosh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細野篤志</dc:creator>
  <cp:lastModifiedBy>細野篤志</cp:lastModifiedBy>
  <cp:revision>14</cp:revision>
  <dcterms:created xsi:type="dcterms:W3CDTF">2022-03-13T08:23:33Z</dcterms:created>
  <dcterms:modified xsi:type="dcterms:W3CDTF">2023-02-21T06:00:08Z</dcterms:modified>
</cp:coreProperties>
</file>