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2112"/>
  </p:normalViewPr>
  <p:slideViewPr>
    <p:cSldViewPr snapToGrid="0">
      <p:cViewPr varScale="1">
        <p:scale>
          <a:sx n="90" d="100"/>
          <a:sy n="90" d="100"/>
        </p:scale>
        <p:origin x="232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3/11/23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07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3/11/23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67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3/11/23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4173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3/11/23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67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3/11/23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9908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3/11/23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76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3/11/23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83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3/11/23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2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3/11/23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44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3/11/23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61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3/11/23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74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3/11/23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271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3/11/23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75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3/11/23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48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3/11/23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889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3/11/23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4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F61AA-5A98-4049-A93E-477E5505141A}" type="datetimeFigureOut">
              <a:rPr lang="en-US" smtClean="0"/>
              <a:pPr/>
              <a:t>3/11/23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96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人, 屋外, 少年, 男 が含まれている画像&#10;&#10;自動的に生成された説明">
            <a:extLst>
              <a:ext uri="{FF2B5EF4-FFF2-40B4-BE49-F238E27FC236}">
                <a16:creationId xmlns:a16="http://schemas.microsoft.com/office/drawing/2014/main" id="{101BF2FA-A3A2-3345-2D2D-6B5CC7C0F0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74" r="5046"/>
          <a:stretch/>
        </p:blipFill>
        <p:spPr>
          <a:xfrm>
            <a:off x="4050053" y="0"/>
            <a:ext cx="8141947" cy="6858000"/>
          </a:xfrm>
          <a:prstGeom prst="parallelogram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C55F0DD-543C-CF06-9E0E-E9A49CDEC3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062" y="258139"/>
            <a:ext cx="5398932" cy="909441"/>
          </a:xfrm>
        </p:spPr>
        <p:txBody>
          <a:bodyPr anchor="t">
            <a:noAutofit/>
          </a:bodyPr>
          <a:lstStyle/>
          <a:p>
            <a:pPr algn="l"/>
            <a:r>
              <a:rPr kumimoji="1" lang="ja-JP" altLang="en-US" sz="2400">
                <a:solidFill>
                  <a:srgbClr val="00206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贈り物でお客様に喜んでもらいたい</a:t>
            </a:r>
            <a:br>
              <a:rPr kumimoji="1" lang="en-US" altLang="ja-JP" sz="2400" dirty="0">
                <a:solidFill>
                  <a:srgbClr val="00206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</a:br>
            <a:r>
              <a:rPr kumimoji="1" lang="ja-JP" altLang="en-US" sz="2400">
                <a:solidFill>
                  <a:srgbClr val="00206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「士業</a:t>
            </a:r>
            <a:r>
              <a:rPr lang="ja-JP" altLang="en-US" sz="2400">
                <a:solidFill>
                  <a:srgbClr val="00206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の先生</a:t>
            </a:r>
            <a:r>
              <a:rPr kumimoji="1" lang="ja-JP" altLang="en-US" sz="2400">
                <a:solidFill>
                  <a:srgbClr val="00206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」にお薦めします！</a:t>
            </a:r>
          </a:p>
        </p:txBody>
      </p:sp>
      <p:pic>
        <p:nvPicPr>
          <p:cNvPr id="8" name="図 7" descr="ロゴ&#10;&#10;自動的に生成された説明">
            <a:extLst>
              <a:ext uri="{FF2B5EF4-FFF2-40B4-BE49-F238E27FC236}">
                <a16:creationId xmlns:a16="http://schemas.microsoft.com/office/drawing/2014/main" id="{7E1E41B7-B3E9-CA94-A489-819AAF5D9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7122" y="195122"/>
            <a:ext cx="1071816" cy="1640534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151FECA4-23B9-5246-C13A-184D3178EBD5}"/>
              </a:ext>
            </a:extLst>
          </p:cNvPr>
          <p:cNvSpPr txBox="1">
            <a:spLocks/>
          </p:cNvSpPr>
          <p:nvPr/>
        </p:nvSpPr>
        <p:spPr>
          <a:xfrm>
            <a:off x="373062" y="1130670"/>
            <a:ext cx="7713663" cy="9094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/>
            <a:r>
              <a:rPr lang="ja-JP" altLang="en-US" sz="3600">
                <a:solidFill>
                  <a:srgbClr val="00206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香川の絶品ぶどう農園　白井</a:t>
            </a:r>
            <a:r>
              <a:rPr lang="en-US" altLang="ja-JP" sz="3600" dirty="0">
                <a:solidFill>
                  <a:srgbClr val="00206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 </a:t>
            </a:r>
            <a:r>
              <a:rPr lang="ja-JP" altLang="en-US" sz="3600">
                <a:solidFill>
                  <a:srgbClr val="00206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悠貴さん</a:t>
            </a:r>
          </a:p>
        </p:txBody>
      </p:sp>
      <p:sp>
        <p:nvSpPr>
          <p:cNvPr id="23" name="タイトル 1">
            <a:extLst>
              <a:ext uri="{FF2B5EF4-FFF2-40B4-BE49-F238E27FC236}">
                <a16:creationId xmlns:a16="http://schemas.microsoft.com/office/drawing/2014/main" id="{449D3D9B-64D9-9FF8-DBC7-F8BA586DE61D}"/>
              </a:ext>
            </a:extLst>
          </p:cNvPr>
          <p:cNvSpPr txBox="1">
            <a:spLocks/>
          </p:cNvSpPr>
          <p:nvPr/>
        </p:nvSpPr>
        <p:spPr>
          <a:xfrm>
            <a:off x="7227887" y="5964842"/>
            <a:ext cx="4821239" cy="6980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1800">
                <a:solidFill>
                  <a:srgbClr val="00206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ファンを</a:t>
            </a:r>
            <a:r>
              <a:rPr lang="ja-JP" altLang="en-US" sz="1800">
                <a:solidFill>
                  <a:schemeClr val="bg1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生みだす人財</a:t>
            </a:r>
            <a:r>
              <a:rPr lang="ja-JP" altLang="en-US" sz="1800">
                <a:solidFill>
                  <a:schemeClr val="accent2">
                    <a:lumMod val="50000"/>
                  </a:schemeClr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コンサルタント</a:t>
            </a:r>
            <a:endParaRPr lang="en-US" altLang="ja-JP" sz="1800" dirty="0">
              <a:solidFill>
                <a:schemeClr val="accent2">
                  <a:lumMod val="50000"/>
                </a:schemeClr>
              </a:solidFill>
              <a:latin typeface="HGPMinchoE" panose="02020900000000000000" pitchFamily="18" charset="-128"/>
              <a:ea typeface="HGPMinchoE" panose="02020900000000000000" pitchFamily="18" charset="-128"/>
            </a:endParaRPr>
          </a:p>
          <a:p>
            <a:r>
              <a:rPr lang="ja-JP" altLang="en-US" sz="1800">
                <a:solidFill>
                  <a:srgbClr val="00206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岩井</a:t>
            </a:r>
            <a:r>
              <a:rPr lang="en-US" altLang="ja-JP" sz="1800" dirty="0">
                <a:solidFill>
                  <a:srgbClr val="00206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 </a:t>
            </a:r>
            <a:r>
              <a:rPr lang="ja-JP" altLang="en-US" sz="1800">
                <a:solidFill>
                  <a:srgbClr val="00206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昂</a:t>
            </a:r>
          </a:p>
        </p:txBody>
      </p:sp>
      <p:sp>
        <p:nvSpPr>
          <p:cNvPr id="27" name="タイトル 1">
            <a:extLst>
              <a:ext uri="{FF2B5EF4-FFF2-40B4-BE49-F238E27FC236}">
                <a16:creationId xmlns:a16="http://schemas.microsoft.com/office/drawing/2014/main" id="{99EF768D-8ECD-5AE1-52F9-AB02A60C1398}"/>
              </a:ext>
            </a:extLst>
          </p:cNvPr>
          <p:cNvSpPr txBox="1">
            <a:spLocks/>
          </p:cNvSpPr>
          <p:nvPr/>
        </p:nvSpPr>
        <p:spPr>
          <a:xfrm>
            <a:off x="373062" y="1946051"/>
            <a:ext cx="7527926" cy="46538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/>
            <a:r>
              <a:rPr lang="ja-JP" altLang="en-US" sz="2000">
                <a:solidFill>
                  <a:srgbClr val="00206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大切なお客様に「特別なものを送り、喜んでもらいたい」</a:t>
            </a:r>
            <a:endParaRPr lang="en-US" altLang="ja-JP" sz="2000" dirty="0">
              <a:solidFill>
                <a:srgbClr val="002060"/>
              </a:solidFill>
              <a:latin typeface="HGPMinchoE" panose="02020900000000000000" pitchFamily="18" charset="-128"/>
              <a:ea typeface="HGPMinchoE" panose="02020900000000000000" pitchFamily="18" charset="-128"/>
            </a:endParaRPr>
          </a:p>
          <a:p>
            <a:pPr algn="l"/>
            <a:r>
              <a:rPr lang="ja-JP" altLang="en-US" sz="2000">
                <a:solidFill>
                  <a:srgbClr val="00206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お客様を大切にしている先生方は、そんなことを思うことも</a:t>
            </a:r>
            <a:endParaRPr lang="en-US" altLang="ja-JP" sz="2000" dirty="0">
              <a:solidFill>
                <a:srgbClr val="002060"/>
              </a:solidFill>
              <a:latin typeface="HGPMinchoE" panose="02020900000000000000" pitchFamily="18" charset="-128"/>
              <a:ea typeface="HGPMinchoE" panose="02020900000000000000" pitchFamily="18" charset="-128"/>
            </a:endParaRPr>
          </a:p>
          <a:p>
            <a:pPr algn="l"/>
            <a:r>
              <a:rPr lang="ja-JP" altLang="en-US" sz="2000">
                <a:solidFill>
                  <a:srgbClr val="00206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多いのではないでしょうか？</a:t>
            </a:r>
            <a:endParaRPr lang="en-US" altLang="ja-JP" sz="2000" dirty="0">
              <a:solidFill>
                <a:srgbClr val="002060"/>
              </a:solidFill>
              <a:latin typeface="HGPMinchoE" panose="02020900000000000000" pitchFamily="18" charset="-128"/>
              <a:ea typeface="HGPMinchoE" panose="02020900000000000000" pitchFamily="18" charset="-128"/>
            </a:endParaRPr>
          </a:p>
          <a:p>
            <a:pPr algn="l"/>
            <a:endParaRPr lang="en-US" altLang="ja-JP" sz="1000" dirty="0">
              <a:solidFill>
                <a:srgbClr val="002060"/>
              </a:solidFill>
              <a:latin typeface="HGPMinchoE" panose="02020900000000000000" pitchFamily="18" charset="-128"/>
              <a:ea typeface="HGPMinchoE" panose="02020900000000000000" pitchFamily="18" charset="-128"/>
            </a:endParaRPr>
          </a:p>
          <a:p>
            <a:pPr algn="l"/>
            <a:r>
              <a:rPr lang="ja-JP" altLang="en-US" sz="2000">
                <a:solidFill>
                  <a:srgbClr val="00206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そんな先生達に</a:t>
            </a:r>
            <a:r>
              <a:rPr lang="en-US" altLang="ja-JP" sz="2000" dirty="0">
                <a:solidFill>
                  <a:srgbClr val="00206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【</a:t>
            </a:r>
            <a:r>
              <a:rPr lang="ja-JP" altLang="en-US" sz="2000">
                <a:solidFill>
                  <a:srgbClr val="00206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白井</a:t>
            </a:r>
            <a:r>
              <a:rPr lang="en-US" altLang="ja-JP" sz="2000" dirty="0">
                <a:solidFill>
                  <a:srgbClr val="00206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 </a:t>
            </a:r>
            <a:r>
              <a:rPr lang="ja-JP" altLang="en-US" sz="2000">
                <a:solidFill>
                  <a:srgbClr val="00206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悠貴さん</a:t>
            </a:r>
            <a:r>
              <a:rPr lang="en-US" altLang="ja-JP" sz="2000" dirty="0">
                <a:solidFill>
                  <a:srgbClr val="00206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】</a:t>
            </a:r>
            <a:r>
              <a:rPr lang="ja-JP" altLang="en-US" sz="2000">
                <a:solidFill>
                  <a:srgbClr val="00206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をお勧めします！</a:t>
            </a:r>
            <a:endParaRPr lang="en-US" altLang="ja-JP" sz="2000" dirty="0">
              <a:solidFill>
                <a:srgbClr val="002060"/>
              </a:solidFill>
              <a:latin typeface="HGPMinchoE" panose="02020900000000000000" pitchFamily="18" charset="-128"/>
              <a:ea typeface="HGPMinchoE" panose="02020900000000000000" pitchFamily="18" charset="-128"/>
            </a:endParaRPr>
          </a:p>
          <a:p>
            <a:pPr algn="l"/>
            <a:endParaRPr lang="en-US" altLang="ja-JP" sz="900" dirty="0">
              <a:solidFill>
                <a:srgbClr val="002060"/>
              </a:solidFill>
              <a:latin typeface="HGPMinchoE" panose="02020900000000000000" pitchFamily="18" charset="-128"/>
              <a:ea typeface="HGPMinchoE" panose="02020900000000000000" pitchFamily="18" charset="-128"/>
            </a:endParaRPr>
          </a:p>
          <a:p>
            <a:pPr algn="l"/>
            <a:r>
              <a:rPr lang="ja-JP" altLang="en-US" sz="2000">
                <a:solidFill>
                  <a:srgbClr val="00206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私は目で見たものしか信じません。</a:t>
            </a:r>
            <a:endParaRPr lang="en-US" altLang="ja-JP" sz="2000" dirty="0">
              <a:solidFill>
                <a:srgbClr val="002060"/>
              </a:solidFill>
              <a:latin typeface="HGPMinchoE" panose="02020900000000000000" pitchFamily="18" charset="-128"/>
              <a:ea typeface="HGPMinchoE" panose="02020900000000000000" pitchFamily="18" charset="-128"/>
            </a:endParaRPr>
          </a:p>
          <a:p>
            <a:pPr algn="l"/>
            <a:r>
              <a:rPr lang="ja-JP" altLang="en-US" sz="2000">
                <a:solidFill>
                  <a:srgbClr val="00206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白井さんの農園に直接行き、白井さんの想いを聞き、農園を見学しました。そして、絶対に喜んでもらえるという確信を持って白井さんの“お野菜セット”をお客様に送りました。</a:t>
            </a:r>
            <a:endParaRPr lang="en-US" altLang="ja-JP" sz="2000" dirty="0">
              <a:solidFill>
                <a:srgbClr val="002060"/>
              </a:solidFill>
              <a:latin typeface="HGPMinchoE" panose="02020900000000000000" pitchFamily="18" charset="-128"/>
              <a:ea typeface="HGPMinchoE" panose="02020900000000000000" pitchFamily="18" charset="-128"/>
            </a:endParaRPr>
          </a:p>
          <a:p>
            <a:pPr algn="l"/>
            <a:endParaRPr lang="en-US" altLang="ja-JP" sz="1000" dirty="0">
              <a:solidFill>
                <a:srgbClr val="002060"/>
              </a:solidFill>
              <a:latin typeface="HGPMinchoE" panose="02020900000000000000" pitchFamily="18" charset="-128"/>
              <a:ea typeface="HGPMinchoE" panose="02020900000000000000" pitchFamily="18" charset="-128"/>
            </a:endParaRPr>
          </a:p>
          <a:p>
            <a:pPr algn="l"/>
            <a:r>
              <a:rPr lang="ja-JP" altLang="en-US" sz="2000">
                <a:solidFill>
                  <a:srgbClr val="00206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お客様からは「こんな美味しい野菜は食べたことない！」「甘くて美味しい」と評判です！もちろん私も購入しました。</a:t>
            </a:r>
            <a:endParaRPr lang="en-US" altLang="ja-JP" sz="2000" dirty="0">
              <a:solidFill>
                <a:srgbClr val="002060"/>
              </a:solidFill>
              <a:latin typeface="HGPMinchoE" panose="02020900000000000000" pitchFamily="18" charset="-128"/>
              <a:ea typeface="HGPMinchoE" panose="02020900000000000000" pitchFamily="18" charset="-128"/>
            </a:endParaRPr>
          </a:p>
          <a:p>
            <a:pPr algn="l"/>
            <a:endParaRPr lang="en-US" altLang="ja-JP" sz="1000" dirty="0">
              <a:solidFill>
                <a:srgbClr val="002060"/>
              </a:solidFill>
              <a:latin typeface="HGPMinchoE" panose="02020900000000000000" pitchFamily="18" charset="-128"/>
              <a:ea typeface="HGPMinchoE" panose="02020900000000000000" pitchFamily="18" charset="-128"/>
            </a:endParaRPr>
          </a:p>
          <a:p>
            <a:pPr algn="l"/>
            <a:r>
              <a:rPr lang="ja-JP" altLang="en-US" sz="2000">
                <a:solidFill>
                  <a:srgbClr val="00206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大切な方が絶対喜んでくれる。そんな贈り物をしませんか？</a:t>
            </a:r>
            <a:endParaRPr lang="en-US" altLang="ja-JP" sz="2000" dirty="0">
              <a:solidFill>
                <a:srgbClr val="002060"/>
              </a:solidFill>
              <a:latin typeface="HGPMinchoE" panose="02020900000000000000" pitchFamily="18" charset="-128"/>
              <a:ea typeface="HGPMinchoE" panose="02020900000000000000" pitchFamily="18" charset="-128"/>
            </a:endParaRPr>
          </a:p>
          <a:p>
            <a:pPr algn="l"/>
            <a:r>
              <a:rPr lang="ja-JP" altLang="en-US" sz="2000">
                <a:solidFill>
                  <a:srgbClr val="00206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私は</a:t>
            </a:r>
            <a:r>
              <a:rPr lang="en-US" altLang="ja-JP" sz="2000" dirty="0">
                <a:solidFill>
                  <a:srgbClr val="00206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【</a:t>
            </a:r>
            <a:r>
              <a:rPr lang="ja-JP" altLang="en-US" sz="2000">
                <a:solidFill>
                  <a:srgbClr val="00206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香川の絶品ぶどう農園　白井</a:t>
            </a:r>
            <a:r>
              <a:rPr lang="en-US" altLang="ja-JP" sz="2000" dirty="0">
                <a:solidFill>
                  <a:srgbClr val="00206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 </a:t>
            </a:r>
            <a:r>
              <a:rPr lang="ja-JP" altLang="en-US" sz="2000">
                <a:solidFill>
                  <a:srgbClr val="00206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悠貴さん</a:t>
            </a:r>
            <a:r>
              <a:rPr lang="en-US" altLang="ja-JP" sz="2000" dirty="0">
                <a:solidFill>
                  <a:srgbClr val="00206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】</a:t>
            </a:r>
            <a:r>
              <a:rPr lang="ja-JP" altLang="en-US" sz="2000">
                <a:solidFill>
                  <a:srgbClr val="00206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をお勧めします！</a:t>
            </a:r>
            <a:endParaRPr lang="en-US" altLang="ja-JP" sz="2000" dirty="0">
              <a:solidFill>
                <a:srgbClr val="002060"/>
              </a:solidFill>
              <a:latin typeface="HGPMinchoE" panose="02020900000000000000" pitchFamily="18" charset="-128"/>
              <a:ea typeface="HGPMincho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5116494"/>
      </p:ext>
    </p:extLst>
  </p:cSld>
  <p:clrMapOvr>
    <a:masterClrMapping/>
  </p:clrMapOvr>
</p:sld>
</file>

<file path=ppt/theme/theme1.xml><?xml version="1.0" encoding="utf-8"?>
<a:theme xmlns:a="http://schemas.openxmlformats.org/drawingml/2006/main" name="ファセット">
  <a:themeElements>
    <a:clrScheme name="紫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{7F9FB0FC-E7D2-4A4B-A9F4-DB43DC6A56EA}tf10001060</Template>
  <TotalTime>24</TotalTime>
  <Words>199</Words>
  <Application>Microsoft Macintosh PowerPoint</Application>
  <PresentationFormat>ワイド画面</PresentationFormat>
  <Paragraphs>17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HGPMinchoE</vt:lpstr>
      <vt:lpstr>Arial</vt:lpstr>
      <vt:lpstr>Trebuchet MS</vt:lpstr>
      <vt:lpstr>Wingdings 3</vt:lpstr>
      <vt:lpstr>ファセット</vt:lpstr>
      <vt:lpstr>贈り物でお客様に喜んでもらいたい 「士業の先生」にお薦めします！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贈り物でお客様に喜んでもらいたい 「士業の先生」にお薦めします！</dc:title>
  <dc:creator>info@ichi0801.jp</dc:creator>
  <cp:lastModifiedBy>info@ichi0801.jp</cp:lastModifiedBy>
  <cp:revision>1</cp:revision>
  <dcterms:created xsi:type="dcterms:W3CDTF">2023-03-11T13:09:34Z</dcterms:created>
  <dcterms:modified xsi:type="dcterms:W3CDTF">2023-03-11T13:34:17Z</dcterms:modified>
</cp:coreProperties>
</file>