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4"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43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11"/>
          </p:nvPr>
        </p:nvSpPr>
        <p:spPr>
          <a:xfrm>
            <a:off x="1127124" y="329307"/>
            <a:ext cx="5943668" cy="309201"/>
          </a:xfrm>
        </p:spPr>
        <p:txBody>
          <a:bodyPr/>
          <a:lstStyle/>
          <a:p>
            <a:endParaRPr kumimoji="1" lang="ja-JP" altLang="en-US"/>
          </a:p>
        </p:txBody>
      </p:sp>
      <p:sp>
        <p:nvSpPr>
          <p:cNvPr id="6" name="Slide Number Placeholder 5"/>
          <p:cNvSpPr>
            <a:spLocks noGrp="1"/>
          </p:cNvSpPr>
          <p:nvPr>
            <p:ph type="sldNum" sz="quarter" idx="12"/>
          </p:nvPr>
        </p:nvSpPr>
        <p:spPr>
          <a:xfrm>
            <a:off x="9924392" y="134930"/>
            <a:ext cx="811019" cy="503578"/>
          </a:xfrm>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30307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00032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88718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sz="1200"/>
            </a:lvl1p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11"/>
          </p:nvPr>
        </p:nvSpPr>
        <p:spPr/>
        <p:txBody>
          <a:bodyPr/>
          <a:lstStyle>
            <a:lvl1pPr>
              <a:defRPr sz="1200"/>
            </a:lvl1p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82454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hasCustomPrompt="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678860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56823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29166" y="2974448"/>
            <a:ext cx="4645152" cy="24938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094337" y="2971669"/>
            <a:ext cx="4645152" cy="248719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05478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58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1713415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AF45529-BDA7-4BC4-897B-81B9ED9E9C47}" type="datetimeFigureOut">
              <a:rPr kumimoji="1" lang="ja-JP" altLang="en-US" smtClean="0"/>
              <a:t>2023/3/5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5C73E5E-38BB-49F5-8267-2F3817BD0234}" type="slidenum">
              <a:rPr kumimoji="1" lang="ja-JP" altLang="en-US" smtClean="0"/>
              <a:t>‹#›</a:t>
            </a:fld>
            <a:endParaRPr kumimoji="1" lang="ja-JP" alt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46771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BAF45529-BDA7-4BC4-897B-81B9ED9E9C47}" type="datetimeFigureOut">
              <a:rPr kumimoji="1" lang="ja-JP" altLang="en-US" smtClean="0"/>
              <a:t>2023/3/5</a:t>
            </a:fld>
            <a:endParaRPr kumimoji="1" lang="ja-JP" altLang="en-US"/>
          </a:p>
        </p:txBody>
      </p:sp>
      <p:sp>
        <p:nvSpPr>
          <p:cNvPr id="6" name="Footer Placeholder 5"/>
          <p:cNvSpPr>
            <a:spLocks noGrp="1"/>
          </p:cNvSpPr>
          <p:nvPr>
            <p:ph type="ftr" sz="quarter" idx="11"/>
          </p:nvPr>
        </p:nvSpPr>
        <p:spPr>
          <a:xfrm>
            <a:off x="1125300" y="318640"/>
            <a:ext cx="4877818" cy="320931"/>
          </a:xfrm>
        </p:spPr>
        <p:txBody>
          <a:bodyPr/>
          <a:lstStyle/>
          <a:p>
            <a:endParaRPr lang="en-US" dirty="0"/>
          </a:p>
        </p:txBody>
      </p:sp>
      <p:sp>
        <p:nvSpPr>
          <p:cNvPr id="7" name="Slide Number Placeholder 6"/>
          <p:cNvSpPr>
            <a:spLocks noGrp="1"/>
          </p:cNvSpPr>
          <p:nvPr>
            <p:ph type="sldNum" sz="quarter" idx="12"/>
          </p:nvPr>
        </p:nvSpPr>
        <p:spPr>
          <a:xfrm>
            <a:off x="6176794" y="137408"/>
            <a:ext cx="811019" cy="503578"/>
          </a:xfrm>
        </p:spPr>
        <p:txBody>
          <a:bodyPr/>
          <a:lstStyle/>
          <a:p>
            <a:fld id="{E5C73E5E-38BB-49F5-8267-2F3817BD0234}" type="slidenum">
              <a:rPr kumimoji="1" lang="ja-JP" altLang="en-US" smtClean="0"/>
              <a:t>‹#›</a:t>
            </a:fld>
            <a:endParaRPr kumimoji="1" lang="ja-JP" alt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555107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AF45529-BDA7-4BC4-897B-81B9ED9E9C47}" type="datetimeFigureOut">
              <a:rPr kumimoji="1" lang="ja-JP" altLang="en-US" smtClean="0"/>
              <a:t>2023/3/5</a:t>
            </a:fld>
            <a:endParaRPr kumimoji="1" lang="ja-JP" alt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E5C73E5E-38BB-49F5-8267-2F3817BD0234}" type="slidenum">
              <a:rPr kumimoji="1" lang="ja-JP" altLang="en-US" smtClean="0"/>
              <a:t>‹#›</a:t>
            </a:fld>
            <a:endParaRPr kumimoji="1" lang="ja-JP" altLang="en-US"/>
          </a:p>
        </p:txBody>
      </p:sp>
    </p:spTree>
    <p:extLst>
      <p:ext uri="{BB962C8B-B14F-4D97-AF65-F5344CB8AC3E}">
        <p14:creationId xmlns:p14="http://schemas.microsoft.com/office/powerpoint/2010/main" val="328686500"/>
      </p:ext>
    </p:extLst>
  </p:cSld>
  <p:clrMap bg1="lt1" tx1="dk1" bg2="lt2" tx2="dk2" accent1="accent1" accent2="accent2" accent3="accent3" accent4="accent4" accent5="accent5" accent6="accent6" hlink="hlink" folHlink="folHlink"/>
  <p:sldLayoutIdLst>
    <p:sldLayoutId id="214748395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l" defTabSz="914400" rtl="0" eaLnBrk="1" latinLnBrk="0" hangingPunct="1">
        <a:lnSpc>
          <a:spcPct val="90000"/>
        </a:lnSpc>
        <a:spcBef>
          <a:spcPct val="0"/>
        </a:spcBef>
        <a:buNone/>
        <a:defRPr kumimoji="1"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8208AA-EC51-476A-A43D-EE8D6EA5DE1C}"/>
              </a:ext>
            </a:extLst>
          </p:cNvPr>
          <p:cNvSpPr>
            <a:spLocks noGrp="1"/>
          </p:cNvSpPr>
          <p:nvPr>
            <p:ph type="ctrTitle"/>
          </p:nvPr>
        </p:nvSpPr>
        <p:spPr>
          <a:xfrm>
            <a:off x="1819564" y="312036"/>
            <a:ext cx="8430570" cy="386203"/>
          </a:xfrm>
        </p:spPr>
        <p:txBody>
          <a:bodyPr>
            <a:normAutofit fontScale="90000"/>
          </a:bodyPr>
          <a:lstStyle/>
          <a:p>
            <a:r>
              <a:rPr lang="ja-JP" altLang="en-US" sz="4400" b="1" dirty="0">
                <a:solidFill>
                  <a:schemeClr val="tx1"/>
                </a:solidFill>
                <a:latin typeface="メイリオ" panose="020B0604030504040204" pitchFamily="50" charset="-128"/>
                <a:ea typeface="メイリオ" panose="020B0604030504040204" pitchFamily="50" charset="-128"/>
              </a:rPr>
              <a:t>自分の資産の最適化をしたい人へ</a:t>
            </a:r>
            <a:endParaRPr kumimoji="1" lang="ja-JP" altLang="en-US" sz="4400" b="1" dirty="0">
              <a:solidFill>
                <a:schemeClr val="tx1"/>
              </a:solidFill>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1DF676C4-EF66-48CC-9DE6-6A571A68B1CD}"/>
              </a:ext>
            </a:extLst>
          </p:cNvPr>
          <p:cNvSpPr>
            <a:spLocks noGrp="1"/>
          </p:cNvSpPr>
          <p:nvPr>
            <p:ph type="subTitle" idx="1"/>
          </p:nvPr>
        </p:nvSpPr>
        <p:spPr>
          <a:xfrm>
            <a:off x="6049818" y="5317297"/>
            <a:ext cx="5819630" cy="884115"/>
          </a:xfrm>
        </p:spPr>
        <p:txBody>
          <a:bodyPr>
            <a:noAutofit/>
          </a:bodyPr>
          <a:lstStyle/>
          <a:p>
            <a:pPr algn="r">
              <a:lnSpc>
                <a:spcPct val="100000"/>
              </a:lnSpc>
            </a:pPr>
            <a:r>
              <a:rPr kumimoji="1" lang="ja-JP" altLang="en-US" sz="2000" dirty="0">
                <a:solidFill>
                  <a:schemeClr val="tx1"/>
                </a:solidFill>
                <a:latin typeface="メイリオ" panose="020B0604030504040204" pitchFamily="50" charset="-128"/>
                <a:ea typeface="メイリオ" panose="020B0604030504040204" pitchFamily="50" charset="-128"/>
              </a:rPr>
              <a:t>バックオフィスファクトリー株式会社</a:t>
            </a:r>
            <a:endParaRPr kumimoji="1" lang="en-US" altLang="ja-JP" sz="2000" dirty="0">
              <a:solidFill>
                <a:schemeClr val="tx1"/>
              </a:solidFill>
              <a:latin typeface="メイリオ" panose="020B0604030504040204" pitchFamily="50" charset="-128"/>
              <a:ea typeface="メイリオ" panose="020B0604030504040204" pitchFamily="50" charset="-128"/>
            </a:endParaRPr>
          </a:p>
          <a:p>
            <a:pPr algn="r">
              <a:lnSpc>
                <a:spcPct val="100000"/>
              </a:lnSpc>
            </a:pPr>
            <a:r>
              <a:rPr lang="ja-JP" altLang="en-US" sz="2000" dirty="0">
                <a:solidFill>
                  <a:schemeClr val="tx1"/>
                </a:solidFill>
                <a:latin typeface="メイリオ" panose="020B0604030504040204" pitchFamily="50" charset="-128"/>
                <a:ea typeface="メイリオ" panose="020B0604030504040204" pitchFamily="50" charset="-128"/>
              </a:rPr>
              <a:t>代表取締役　小林一将</a:t>
            </a:r>
            <a:endParaRPr kumimoji="1" lang="ja-JP" altLang="en-US" sz="2000" dirty="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7233E421-9AB6-4C43-AB62-902EC97BC661}"/>
              </a:ext>
            </a:extLst>
          </p:cNvPr>
          <p:cNvSpPr txBox="1"/>
          <p:nvPr/>
        </p:nvSpPr>
        <p:spPr>
          <a:xfrm>
            <a:off x="107758" y="1451434"/>
            <a:ext cx="11591637" cy="3785652"/>
          </a:xfrm>
          <a:prstGeom prst="rect">
            <a:avLst/>
          </a:prstGeom>
          <a:noFill/>
        </p:spPr>
        <p:txBody>
          <a:bodyPr wrap="square" rtlCol="0">
            <a:spAutoFit/>
          </a:bodyPr>
          <a:lstStyle/>
          <a:p>
            <a:r>
              <a:rPr kumimoji="1" lang="ja-JP" altLang="en-US" sz="2000" dirty="0"/>
              <a:t>　</a:t>
            </a:r>
            <a:r>
              <a:rPr kumimoji="1" lang="ja-JP" altLang="en-US" sz="2000" dirty="0">
                <a:latin typeface="メイリオ" panose="020B0604030504040204" pitchFamily="50" charset="-128"/>
                <a:ea typeface="メイリオ" panose="020B0604030504040204" pitchFamily="50" charset="-128"/>
              </a:rPr>
              <a:t>私が財務のサポートをしている会社では銀行から勧められた投資信託や株式を保有しており、特に現状も把握できていなかった為、知らない間に資産がマイナスになっていました。</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そこで川田さんに一度見ていただき、現状の保有証券の内容を一覧にして、なおかつその投資資産のリスクとリターンを数値化して分かりやすく説明をいただきました。</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その資料のおかげもあり、今後の投資計画について社長と明確に話ができ、効率的な資産配分を作ることができました。</a:t>
            </a:r>
            <a:endParaRPr kumimoji="1" lang="en-US" altLang="ja-JP" sz="2000" dirty="0">
              <a:latin typeface="メイリオ" panose="020B0604030504040204" pitchFamily="50" charset="-128"/>
              <a:ea typeface="メイリオ" panose="020B0604030504040204" pitchFamily="50" charset="-128"/>
            </a:endParaRPr>
          </a:p>
          <a:p>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資産運用をされてる方には、購入したまま現在の保有資産のバランスをちゃんと把握されている方は少ないと感じています。</a:t>
            </a:r>
            <a:endParaRPr kumimoji="1" lang="en-US" altLang="ja-JP" sz="2000" dirty="0">
              <a:latin typeface="メイリオ" panose="020B0604030504040204" pitchFamily="50" charset="-128"/>
              <a:ea typeface="メイリオ" panose="020B0604030504040204" pitchFamily="50" charset="-128"/>
            </a:endParaRPr>
          </a:p>
          <a:p>
            <a:r>
              <a:rPr kumimoji="1" lang="ja-JP" altLang="en-US" sz="2000" dirty="0">
                <a:latin typeface="メイリオ" panose="020B0604030504040204" pitchFamily="50" charset="-128"/>
                <a:ea typeface="メイリオ" panose="020B0604030504040204" pitchFamily="50" charset="-128"/>
              </a:rPr>
              <a:t>　そんな方に資産運用を始める時だけでなく、寄り添って顧客の資産を最適化してくれる川田さんをお勧めします。</a:t>
            </a:r>
          </a:p>
        </p:txBody>
      </p:sp>
      <p:sp>
        <p:nvSpPr>
          <p:cNvPr id="6" name="字幕 2">
            <a:extLst>
              <a:ext uri="{FF2B5EF4-FFF2-40B4-BE49-F238E27FC236}">
                <a16:creationId xmlns:a16="http://schemas.microsoft.com/office/drawing/2014/main" id="{86836688-B05C-4CD4-B7A1-EE5042AEFFDF}"/>
              </a:ext>
            </a:extLst>
          </p:cNvPr>
          <p:cNvSpPr txBox="1">
            <a:spLocks/>
          </p:cNvSpPr>
          <p:nvPr/>
        </p:nvSpPr>
        <p:spPr>
          <a:xfrm>
            <a:off x="3906982" y="882413"/>
            <a:ext cx="8082539" cy="488810"/>
          </a:xfrm>
          <a:prstGeom prst="rect">
            <a:avLst/>
          </a:prstGeom>
        </p:spPr>
        <p:txBody>
          <a:bodyPr vert="horz" lIns="91440" tIns="45720" rIns="91440" bIns="45720" rtlCol="0" anchor="t">
            <a:normAutofit/>
          </a:bodyPr>
          <a:lstStyle>
            <a:lvl1pPr marL="0" indent="0" algn="l" defTabSz="457200" rtl="0" eaLnBrk="1" latinLnBrk="0" hangingPunct="1">
              <a:spcBef>
                <a:spcPct val="20000"/>
              </a:spcBef>
              <a:spcAft>
                <a:spcPts val="600"/>
              </a:spcAft>
              <a:buClr>
                <a:schemeClr val="tx1"/>
              </a:buClr>
              <a:buSzPct val="80000"/>
              <a:buFont typeface="Wingdings 3" panose="05040102010807070707" pitchFamily="18" charset="2"/>
              <a:buNone/>
              <a:defRPr kumimoji="1" sz="2100" kern="1200" cap="none">
                <a:solidFill>
                  <a:schemeClr val="bg2">
                    <a:lumMod val="75000"/>
                  </a:schemeClr>
                </a:solidFill>
                <a:effectLst/>
                <a:latin typeface="+mn-lt"/>
                <a:ea typeface="+mn-ea"/>
                <a:cs typeface="+mn-cs"/>
              </a:defRPr>
            </a:lvl1pPr>
            <a:lvl2pPr marL="457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8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6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tx1"/>
              </a:buClr>
              <a:buSzPct val="80000"/>
              <a:buFont typeface="Wingdings 3" panose="05040102010807070707" pitchFamily="18" charset="2"/>
              <a:buNone/>
              <a:defRPr kumimoji="1" sz="1400" kern="1200" cap="none">
                <a:solidFill>
                  <a:schemeClr val="tx1">
                    <a:tint val="75000"/>
                  </a:schemeClr>
                </a:solidFill>
                <a:effectLst/>
                <a:latin typeface="+mn-lt"/>
                <a:ea typeface="+mn-ea"/>
                <a:cs typeface="+mn-cs"/>
              </a:defRPr>
            </a:lvl9pPr>
          </a:lstStyle>
          <a:p>
            <a:pPr algn="r"/>
            <a:r>
              <a:rPr lang="ja-JP" altLang="en-US" dirty="0">
                <a:solidFill>
                  <a:schemeClr val="tx1"/>
                </a:solidFill>
              </a:rPr>
              <a:t>　</a:t>
            </a:r>
            <a:r>
              <a:rPr lang="ja-JP" altLang="en-US" b="1" dirty="0">
                <a:solidFill>
                  <a:schemeClr val="tx1"/>
                </a:solidFill>
                <a:latin typeface="メイリオ" panose="020B0604030504040204" pitchFamily="50" charset="-128"/>
                <a:ea typeface="メイリオ" panose="020B0604030504040204" pitchFamily="50" charset="-128"/>
              </a:rPr>
              <a:t>年平均利回り</a:t>
            </a:r>
            <a:r>
              <a:rPr lang="en-US" altLang="ja-JP" b="1" dirty="0">
                <a:solidFill>
                  <a:schemeClr val="tx1"/>
                </a:solidFill>
                <a:latin typeface="メイリオ" panose="020B0604030504040204" pitchFamily="50" charset="-128"/>
                <a:ea typeface="メイリオ" panose="020B0604030504040204" pitchFamily="50" charset="-128"/>
              </a:rPr>
              <a:t>15</a:t>
            </a:r>
            <a:r>
              <a:rPr lang="ja-JP" altLang="en-US" b="1" dirty="0">
                <a:solidFill>
                  <a:schemeClr val="tx1"/>
                </a:solidFill>
                <a:latin typeface="メイリオ" panose="020B0604030504040204" pitchFamily="50" charset="-128"/>
                <a:ea typeface="メイリオ" panose="020B0604030504040204" pitchFamily="50" charset="-128"/>
              </a:rPr>
              <a:t>％の資産形成アドバイザー</a:t>
            </a:r>
            <a:r>
              <a:rPr lang="ja-JP" altLang="en-US" sz="2400" b="1" dirty="0">
                <a:solidFill>
                  <a:schemeClr val="tx1"/>
                </a:solidFill>
                <a:latin typeface="メイリオ" panose="020B0604030504040204" pitchFamily="50" charset="-128"/>
                <a:ea typeface="メイリオ" panose="020B0604030504040204" pitchFamily="50" charset="-128"/>
              </a:rPr>
              <a:t>　川田　勝雄　様</a:t>
            </a:r>
            <a:endParaRPr lang="en-US" altLang="ja-JP" sz="2400" b="1" dirty="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51602401"/>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CDCE0"/>
      </a:lt2>
      <a:accent1>
        <a:srgbClr val="415588"/>
      </a:accent1>
      <a:accent2>
        <a:srgbClr val="4294B6"/>
      </a:accent2>
      <a:accent3>
        <a:srgbClr val="087D7C"/>
      </a:accent3>
      <a:accent4>
        <a:srgbClr val="2CB663"/>
      </a:accent4>
      <a:accent5>
        <a:srgbClr val="DF8822"/>
      </a:accent5>
      <a:accent6>
        <a:srgbClr val="BC410A"/>
      </a:accent6>
      <a:hlink>
        <a:srgbClr val="5977C4"/>
      </a:hlink>
      <a:folHlink>
        <a:srgbClr val="A1A9BF"/>
      </a:folHlink>
    </a:clrScheme>
    <a:fontScheme name="ギャラリー">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179</TotalTime>
  <Words>198</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Century Gothic</vt:lpstr>
      <vt:lpstr>Wingdings 3</vt:lpstr>
      <vt:lpstr>ギャラリー</vt:lpstr>
      <vt:lpstr>自分の資産の最適化をしたい人へ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自分の身体に合ったスーツ選び</dc:title>
  <dc:creator>一将 小林</dc:creator>
  <cp:lastModifiedBy>小林 一将</cp:lastModifiedBy>
  <cp:revision>5</cp:revision>
  <cp:lastPrinted>2021-08-22T15:46:46Z</cp:lastPrinted>
  <dcterms:created xsi:type="dcterms:W3CDTF">2021-08-22T14:54:27Z</dcterms:created>
  <dcterms:modified xsi:type="dcterms:W3CDTF">2023-03-05T00:50:27Z</dcterms:modified>
</cp:coreProperties>
</file>