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Kosugi Maru" pitchFamily="2" charset="-128"/>
      <p:regular r:id="rId4"/>
    </p:embeddedFont>
    <p:embeddedFont>
      <p:font typeface="ＭＳ Ｐゴシック" panose="020B0600070205080204" pitchFamily="34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7"/>
    <p:restoredTop sz="94652"/>
  </p:normalViewPr>
  <p:slideViewPr>
    <p:cSldViewPr snapToGrid="0">
      <p:cViewPr varScale="1">
        <p:scale>
          <a:sx n="130" d="100"/>
          <a:sy n="130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6B903EF-AA51-A021-5538-19543DDA7355}"/>
              </a:ext>
            </a:extLst>
          </p:cNvPr>
          <p:cNvSpPr/>
          <p:nvPr/>
        </p:nvSpPr>
        <p:spPr>
          <a:xfrm>
            <a:off x="0" y="2190745"/>
            <a:ext cx="9396921" cy="4771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624404-9247-22E5-258F-A6CB1F7F1C8E}"/>
              </a:ext>
            </a:extLst>
          </p:cNvPr>
          <p:cNvSpPr txBox="1"/>
          <p:nvPr/>
        </p:nvSpPr>
        <p:spPr>
          <a:xfrm>
            <a:off x="199338" y="280885"/>
            <a:ext cx="12012119" cy="8771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5100" b="1" spc="300">
                <a:solidFill>
                  <a:schemeClr val="tx2"/>
                </a:solidFill>
                <a:latin typeface="+mj-ea"/>
                <a:ea typeface="+mj-ea"/>
              </a:rPr>
              <a:t>忙しく働く「男性諸君」に告ぐ。</a:t>
            </a:r>
            <a:endParaRPr kumimoji="1" lang="en-US" altLang="ja-JP" sz="5100" b="1" spc="3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B6E6AB-284C-FB03-3641-4157D78A8B36}"/>
              </a:ext>
            </a:extLst>
          </p:cNvPr>
          <p:cNvSpPr txBox="1"/>
          <p:nvPr/>
        </p:nvSpPr>
        <p:spPr>
          <a:xfrm>
            <a:off x="199338" y="2188393"/>
            <a:ext cx="120121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ja-JP" altLang="en-US" sz="2400">
                <a:solidFill>
                  <a:schemeClr val="tx2"/>
                </a:solidFill>
                <a:latin typeface="+mj-ea"/>
                <a:ea typeface="+mj-ea"/>
              </a:rPr>
              <a:t>「美肌アドバイザー」並木</a:t>
            </a:r>
            <a:r>
              <a:rPr kumimoji="1" lang="en-US" altLang="ja-JP" sz="2400" dirty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kumimoji="1" lang="ja-JP" altLang="en-US" sz="2400">
                <a:solidFill>
                  <a:schemeClr val="tx2"/>
                </a:solidFill>
                <a:latin typeface="+mj-ea"/>
                <a:ea typeface="+mj-ea"/>
              </a:rPr>
              <a:t>規子さんを私は推薦します！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BD54F58-CE16-07FE-2457-0F057E8B603F}"/>
              </a:ext>
            </a:extLst>
          </p:cNvPr>
          <p:cNvSpPr/>
          <p:nvPr/>
        </p:nvSpPr>
        <p:spPr>
          <a:xfrm>
            <a:off x="97277" y="6076753"/>
            <a:ext cx="982493" cy="70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E4F5435-8FB3-6DAB-4E22-C629B1069B9D}"/>
              </a:ext>
            </a:extLst>
          </p:cNvPr>
          <p:cNvSpPr/>
          <p:nvPr/>
        </p:nvSpPr>
        <p:spPr>
          <a:xfrm>
            <a:off x="9396921" y="5599930"/>
            <a:ext cx="2814536" cy="14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B5C52C-E8CB-366D-255E-0926D4A77A71}"/>
              </a:ext>
            </a:extLst>
          </p:cNvPr>
          <p:cNvSpPr txBox="1"/>
          <p:nvPr/>
        </p:nvSpPr>
        <p:spPr>
          <a:xfrm>
            <a:off x="8545367" y="6305267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C00000"/>
                </a:solidFill>
                <a:latin typeface="A-OTF Futo Min A101 Pr5 Bold" panose="02020400000000000000" pitchFamily="18" charset="-128"/>
                <a:ea typeface="A-OTF Futo Min A101 Pr5 Bold" panose="02020400000000000000" pitchFamily="18" charset="-128"/>
              </a:rPr>
              <a:t>行列のできる広告</a:t>
            </a:r>
            <a:r>
              <a:rPr kumimoji="1" lang="ja-JP" altLang="en-US">
                <a:solidFill>
                  <a:srgbClr val="C00000"/>
                </a:solidFill>
                <a:latin typeface="+mj-ea"/>
                <a:ea typeface="+mj-ea"/>
              </a:rPr>
              <a:t>デザイナー</a:t>
            </a:r>
            <a:r>
              <a:rPr kumimoji="1" lang="ja-JP" altLang="en-US">
                <a:solidFill>
                  <a:srgbClr val="C00000"/>
                </a:solidFill>
                <a:latin typeface="A-OTF Futo Min A101 Pr5 Bold" panose="02020400000000000000" pitchFamily="18" charset="-128"/>
                <a:ea typeface="A-OTF Futo Min A101 Pr5 Bold" panose="02020400000000000000" pitchFamily="18" charset="-128"/>
              </a:rPr>
              <a:t>　宮下武三</a:t>
            </a:r>
          </a:p>
        </p:txBody>
      </p:sp>
      <p:pic>
        <p:nvPicPr>
          <p:cNvPr id="12" name="図 11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B9D82DFD-C424-DF4A-8E9A-2EFE69324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475" y="5903047"/>
            <a:ext cx="1567339" cy="28245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1E0AD2-342C-3254-6FF0-94BA406EBC9B}"/>
              </a:ext>
            </a:extLst>
          </p:cNvPr>
          <p:cNvSpPr txBox="1"/>
          <p:nvPr/>
        </p:nvSpPr>
        <p:spPr>
          <a:xfrm>
            <a:off x="296615" y="2867008"/>
            <a:ext cx="8685671" cy="2869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chemeClr val="tx2"/>
                </a:solidFill>
                <a:latin typeface="+mj-ea"/>
                <a:ea typeface="+mj-ea"/>
              </a:rPr>
              <a:t>★</a:t>
            </a:r>
            <a:r>
              <a:rPr kumimoji="1" lang="en-US" altLang="ja-JP" b="1" dirty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kumimoji="1" lang="ja-JP" altLang="en-US" b="1">
                <a:solidFill>
                  <a:schemeClr val="tx2"/>
                </a:solidFill>
                <a:latin typeface="+mj-ea"/>
                <a:ea typeface="+mj-ea"/>
              </a:rPr>
              <a:t>きっかけ</a:t>
            </a:r>
            <a:endParaRPr kumimoji="1" lang="en-US" altLang="ja-JP" b="1" dirty="0">
              <a:solidFill>
                <a:schemeClr val="tx2"/>
              </a:solidFill>
              <a:latin typeface="+mj-ea"/>
              <a:ea typeface="+mj-ea"/>
            </a:endParaRPr>
          </a:p>
          <a:p>
            <a:r>
              <a:rPr kumimoji="1" lang="ja-JP" altLang="en-US" sz="1500">
                <a:solidFill>
                  <a:schemeClr val="tx2"/>
                </a:solidFill>
                <a:latin typeface="+mj-ea"/>
                <a:ea typeface="+mj-ea"/>
              </a:rPr>
              <a:t>お仕事の依頼を受け、並木さんの商材とお人柄をもっと知りたいと思いまずは体験へ。</a:t>
            </a:r>
            <a:endParaRPr kumimoji="1" lang="en-US" altLang="ja-JP" sz="1500" dirty="0">
              <a:solidFill>
                <a:schemeClr val="tx2"/>
              </a:solidFill>
              <a:latin typeface="+mj-ea"/>
              <a:ea typeface="+mj-ea"/>
            </a:endParaRPr>
          </a:p>
          <a:p>
            <a:r>
              <a:rPr kumimoji="1" lang="ja-JP" altLang="en-US" sz="1500">
                <a:solidFill>
                  <a:schemeClr val="tx2"/>
                </a:solidFill>
                <a:latin typeface="+mj-ea"/>
                <a:ea typeface="+mj-ea"/>
              </a:rPr>
              <a:t>注）私は肌のメンテナンスはしたことがありませんし、興味もありませんでした。</a:t>
            </a:r>
            <a:endParaRPr kumimoji="1" lang="en-US" altLang="ja-JP" sz="1500" dirty="0">
              <a:solidFill>
                <a:schemeClr val="tx2"/>
              </a:solidFill>
              <a:latin typeface="+mj-ea"/>
              <a:ea typeface="+mj-ea"/>
            </a:endParaRPr>
          </a:p>
          <a:p>
            <a:endParaRPr kumimoji="1" lang="en-US" altLang="ja-JP" sz="1600" b="1" dirty="0">
              <a:solidFill>
                <a:schemeClr val="tx2"/>
              </a:solidFill>
              <a:latin typeface="+mj-ea"/>
              <a:ea typeface="+mj-ea"/>
            </a:endParaRPr>
          </a:p>
          <a:p>
            <a:r>
              <a:rPr kumimoji="1" lang="ja-JP" altLang="en-US" b="1">
                <a:solidFill>
                  <a:schemeClr val="tx2"/>
                </a:solidFill>
                <a:latin typeface="+mj-ea"/>
                <a:ea typeface="+mj-ea"/>
              </a:rPr>
              <a:t>★</a:t>
            </a:r>
            <a:r>
              <a:rPr kumimoji="1" lang="en-US" altLang="ja-JP" b="1" dirty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kumimoji="1" lang="ja-JP" altLang="en-US" b="1">
                <a:solidFill>
                  <a:schemeClr val="tx2"/>
                </a:solidFill>
                <a:latin typeface="+mj-ea"/>
                <a:ea typeface="+mj-ea"/>
              </a:rPr>
              <a:t>施術を受けてみて</a:t>
            </a:r>
            <a:endParaRPr kumimoji="1" lang="en-US" altLang="ja-JP" b="1" dirty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500">
                <a:solidFill>
                  <a:schemeClr val="tx2"/>
                </a:solidFill>
                <a:latin typeface="+mj-ea"/>
                <a:ea typeface="+mj-ea"/>
              </a:rPr>
              <a:t>エステなど美肌に関する商品や広告など世に溢れていて、何が正解で自分の肌にあった施術はあるのか</a:t>
            </a:r>
            <a:r>
              <a:rPr kumimoji="1" lang="en-US" altLang="ja-JP" sz="1500" dirty="0">
                <a:solidFill>
                  <a:schemeClr val="tx2"/>
                </a:solidFill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kumimoji="1" lang="ja-JP" altLang="en-US" sz="1500">
                <a:solidFill>
                  <a:schemeClr val="tx2"/>
                </a:solidFill>
                <a:latin typeface="+mj-ea"/>
                <a:ea typeface="+mj-ea"/>
              </a:rPr>
              <a:t>使っている薬品などどーせ一緒だろ</a:t>
            </a:r>
            <a:r>
              <a:rPr kumimoji="1" lang="en-US" altLang="ja-JP" sz="1500" dirty="0">
                <a:solidFill>
                  <a:schemeClr val="tx2"/>
                </a:solidFill>
                <a:latin typeface="+mj-ea"/>
                <a:ea typeface="+mj-ea"/>
              </a:rPr>
              <a:t>!</a:t>
            </a:r>
            <a:r>
              <a:rPr kumimoji="1" lang="ja-JP" altLang="en-US" sz="1500">
                <a:solidFill>
                  <a:schemeClr val="tx2"/>
                </a:solidFill>
                <a:latin typeface="+mj-ea"/>
                <a:ea typeface="+mj-ea"/>
              </a:rPr>
              <a:t>っと、広告を作る側としても「眉唾モノ」でした。</a:t>
            </a:r>
            <a:endParaRPr kumimoji="1" lang="en-US" altLang="ja-JP" sz="1500" dirty="0">
              <a:solidFill>
                <a:schemeClr val="tx2"/>
              </a:solidFill>
              <a:latin typeface="+mj-ea"/>
              <a:ea typeface="+mj-ea"/>
            </a:endParaRPr>
          </a:p>
          <a:p>
            <a:r>
              <a:rPr kumimoji="1" lang="ja-JP" altLang="en-US" sz="1500">
                <a:solidFill>
                  <a:schemeClr val="tx2"/>
                </a:solidFill>
                <a:latin typeface="+mj-ea"/>
                <a:ea typeface="+mj-ea"/>
              </a:rPr>
              <a:t>が、並木さんの提供するサービスは、モノではなく</a:t>
            </a:r>
            <a:r>
              <a:rPr kumimoji="1" lang="en-US" altLang="ja-JP" sz="2000" b="1" dirty="0">
                <a:solidFill>
                  <a:srgbClr val="C00000"/>
                </a:solidFill>
                <a:latin typeface="+mj-ea"/>
                <a:ea typeface="+mj-ea"/>
              </a:rPr>
              <a:t>30</a:t>
            </a:r>
            <a:r>
              <a:rPr kumimoji="1" lang="ja-JP" altLang="en-US" sz="2000" b="1">
                <a:solidFill>
                  <a:srgbClr val="C00000"/>
                </a:solidFill>
                <a:latin typeface="+mj-ea"/>
                <a:ea typeface="+mj-ea"/>
              </a:rPr>
              <a:t>年超の実績</a:t>
            </a:r>
            <a:r>
              <a:rPr kumimoji="1" lang="ja-JP" altLang="en-US" sz="1500">
                <a:solidFill>
                  <a:schemeClr val="tx2"/>
                </a:solidFill>
                <a:latin typeface="+mj-ea"/>
                <a:ea typeface="+mj-ea"/>
              </a:rPr>
              <a:t>からくる</a:t>
            </a:r>
            <a:r>
              <a:rPr kumimoji="1" lang="ja-JP" altLang="en-US" sz="2000" b="1">
                <a:solidFill>
                  <a:srgbClr val="C00000"/>
                </a:solidFill>
                <a:latin typeface="+mj-ea"/>
                <a:ea typeface="+mj-ea"/>
              </a:rPr>
              <a:t>「手」チカラ</a:t>
            </a:r>
            <a:r>
              <a:rPr kumimoji="1" lang="ja-JP" altLang="en-US" sz="1500">
                <a:solidFill>
                  <a:schemeClr val="tx2"/>
                </a:solidFill>
                <a:latin typeface="+mj-ea"/>
                <a:ea typeface="+mj-ea"/>
              </a:rPr>
              <a:t>そのものでした。</a:t>
            </a:r>
            <a:endParaRPr kumimoji="1" lang="en-US" altLang="ja-JP" sz="1500" dirty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500">
                <a:solidFill>
                  <a:schemeClr val="tx2"/>
                </a:solidFill>
                <a:latin typeface="+mj-ea"/>
                <a:ea typeface="+mj-ea"/>
              </a:rPr>
              <a:t>赤ちゃんの手のように小さくて、柔らかいタッチと、肌に届け</a:t>
            </a:r>
            <a:r>
              <a:rPr kumimoji="1" lang="en-US" altLang="ja-JP" sz="1500" dirty="0">
                <a:solidFill>
                  <a:schemeClr val="tx2"/>
                </a:solidFill>
                <a:latin typeface="+mj-ea"/>
                <a:ea typeface="+mj-ea"/>
              </a:rPr>
              <a:t>!</a:t>
            </a:r>
            <a:r>
              <a:rPr kumimoji="1" lang="ja-JP" altLang="en-US" sz="1500">
                <a:solidFill>
                  <a:schemeClr val="tx2"/>
                </a:solidFill>
                <a:latin typeface="+mj-ea"/>
                <a:ea typeface="+mj-ea"/>
              </a:rPr>
              <a:t>とばかりの想いの伝わるマッサージ。眠るほど心地の良い時間でした。肌が綺麗になっただけでなく「心から癒された」と感じています。</a:t>
            </a:r>
            <a:endParaRPr kumimoji="1" lang="en-US" altLang="ja-JP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0B54939-0C86-4128-56B8-532394EF5B57}"/>
              </a:ext>
            </a:extLst>
          </p:cNvPr>
          <p:cNvSpPr txBox="1"/>
          <p:nvPr/>
        </p:nvSpPr>
        <p:spPr>
          <a:xfrm>
            <a:off x="296615" y="5799957"/>
            <a:ext cx="9272823" cy="847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500">
                <a:solidFill>
                  <a:schemeClr val="tx2"/>
                </a:solidFill>
                <a:latin typeface="+mj-ea"/>
                <a:ea typeface="+mj-ea"/>
              </a:rPr>
              <a:t>忙しく働く男性に「癒し」と「印象度アップ」を作ってくれる</a:t>
            </a:r>
            <a:endParaRPr kumimoji="1" lang="en-US" altLang="ja-JP" sz="1500" dirty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100">
                <a:solidFill>
                  <a:schemeClr val="tx2"/>
                </a:solidFill>
                <a:latin typeface="+mj-ea"/>
                <a:ea typeface="+mj-ea"/>
              </a:rPr>
              <a:t>「美肌アドバイザー」</a:t>
            </a:r>
            <a:r>
              <a:rPr kumimoji="1" lang="en-US" altLang="ja-JP" sz="2100" dirty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kumimoji="1" lang="ja-JP" altLang="en-US" sz="2100">
                <a:solidFill>
                  <a:schemeClr val="tx2"/>
                </a:solidFill>
                <a:latin typeface="+mj-ea"/>
                <a:ea typeface="+mj-ea"/>
              </a:rPr>
              <a:t>並木</a:t>
            </a:r>
            <a:r>
              <a:rPr kumimoji="1" lang="en-US" altLang="ja-JP" sz="2100" dirty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kumimoji="1" lang="ja-JP" altLang="en-US" sz="2100">
                <a:solidFill>
                  <a:schemeClr val="tx2"/>
                </a:solidFill>
                <a:latin typeface="+mj-ea"/>
                <a:ea typeface="+mj-ea"/>
              </a:rPr>
              <a:t>規子さんを私は推薦します！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A0993B-3367-2FAD-C4B9-E8B7B292AA22}"/>
              </a:ext>
            </a:extLst>
          </p:cNvPr>
          <p:cNvSpPr txBox="1"/>
          <p:nvPr/>
        </p:nvSpPr>
        <p:spPr>
          <a:xfrm>
            <a:off x="199338" y="1144131"/>
            <a:ext cx="12012119" cy="900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100">
                <a:solidFill>
                  <a:schemeClr val="tx2"/>
                </a:solidFill>
                <a:latin typeface="+mj-ea"/>
                <a:ea typeface="+mj-ea"/>
              </a:rPr>
              <a:t>人生での成功を願うなら、肌を整え、印象度アップ</a:t>
            </a:r>
            <a:r>
              <a:rPr kumimoji="1" lang="en-US" altLang="ja-JP" sz="2100" dirty="0">
                <a:solidFill>
                  <a:schemeClr val="tx2"/>
                </a:solidFill>
                <a:latin typeface="+mj-ea"/>
                <a:ea typeface="+mj-ea"/>
              </a:rPr>
              <a:t>!</a:t>
            </a:r>
          </a:p>
          <a:p>
            <a:r>
              <a:rPr kumimoji="1" lang="ja-JP" altLang="en-US" sz="2100">
                <a:solidFill>
                  <a:schemeClr val="tx2"/>
                </a:solidFill>
                <a:latin typeface="+mj-ea"/>
                <a:ea typeface="+mj-ea"/>
              </a:rPr>
              <a:t>見た目がいいとビジネス</a:t>
            </a:r>
            <a:r>
              <a:rPr kumimoji="1" lang="en-US" altLang="ja-JP" sz="2100" dirty="0">
                <a:solidFill>
                  <a:schemeClr val="tx2"/>
                </a:solidFill>
                <a:latin typeface="+mj-ea"/>
                <a:ea typeface="+mj-ea"/>
              </a:rPr>
              <a:t>&amp;</a:t>
            </a:r>
            <a:r>
              <a:rPr kumimoji="1" lang="ja-JP" altLang="en-US" sz="2100">
                <a:solidFill>
                  <a:schemeClr val="tx2"/>
                </a:solidFill>
                <a:latin typeface="+mj-ea"/>
                <a:ea typeface="+mj-ea"/>
              </a:rPr>
              <a:t>プライベートでも好感度が増します。（モテます）</a:t>
            </a:r>
            <a:endParaRPr kumimoji="1" lang="en-US" altLang="ja-JP" sz="21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15" name="図 14" descr="椅子に座る男性&#10;&#10;低い精度で自動的に生成された説明">
            <a:extLst>
              <a:ext uri="{FF2B5EF4-FFF2-40B4-BE49-F238E27FC236}">
                <a16:creationId xmlns:a16="http://schemas.microsoft.com/office/drawing/2014/main" id="{BF56E2DE-0341-9F6F-053A-3CA2452E6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287" y="0"/>
            <a:ext cx="3229169" cy="430652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738F6F-8D36-B555-AEA8-2CC236731FA1}"/>
              </a:ext>
            </a:extLst>
          </p:cNvPr>
          <p:cNvSpPr txBox="1"/>
          <p:nvPr/>
        </p:nvSpPr>
        <p:spPr>
          <a:xfrm>
            <a:off x="8942958" y="4309158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latin typeface="+mj-ea"/>
                <a:ea typeface="+mj-ea"/>
              </a:rPr>
              <a:t>パックの仕方にも検定試験があるほど高度な</a:t>
            </a:r>
            <a:endParaRPr kumimoji="1" lang="en-US" altLang="ja-JP" sz="1000" dirty="0">
              <a:latin typeface="+mj-ea"/>
              <a:ea typeface="+mj-ea"/>
            </a:endParaRPr>
          </a:p>
          <a:p>
            <a:r>
              <a:rPr kumimoji="1" lang="ja-JP" altLang="en-US" sz="1000">
                <a:latin typeface="+mj-ea"/>
                <a:ea typeface="+mj-ea"/>
              </a:rPr>
              <a:t>「手」チカラを体験し、寝落ちしている宮下。</a:t>
            </a:r>
            <a:endParaRPr kumimoji="1" lang="en-US" altLang="ja-JP" sz="10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293</Words>
  <Application>Microsoft Macintosh PowerPoint</Application>
  <PresentationFormat>ワイド画面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Calibri</vt:lpstr>
      <vt:lpstr>A-OTF Futo Min A101 Pr5 Bold</vt:lpstr>
      <vt:lpstr>ＭＳ Ｐゴシック</vt:lpstr>
      <vt:lpstr>Arial</vt:lpstr>
      <vt:lpstr>Kosugi Maru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悠太 齋藤</dc:creator>
  <cp:lastModifiedBy>竹則 宮下</cp:lastModifiedBy>
  <cp:revision>8</cp:revision>
  <dcterms:created xsi:type="dcterms:W3CDTF">2020-10-19T07:43:26Z</dcterms:created>
  <dcterms:modified xsi:type="dcterms:W3CDTF">2023-06-27T08:04:26Z</dcterms:modified>
</cp:coreProperties>
</file>