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266" autoAdjust="0"/>
    <p:restoredTop sz="94660"/>
  </p:normalViewPr>
  <p:slideViewPr>
    <p:cSldViewPr snapToGrid="0">
      <p:cViewPr varScale="1">
        <p:scale>
          <a:sx n="142" d="100"/>
          <a:sy n="142" d="100"/>
        </p:scale>
        <p:origin x="60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9B9114-DBAC-448B-9CC6-E7E78C5BA30C}"/>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19BE764-7C74-4C5B-940C-218351401F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20342A3-9BA3-4067-83D8-62E3D14844E3}"/>
              </a:ext>
            </a:extLst>
          </p:cNvPr>
          <p:cNvSpPr>
            <a:spLocks noGrp="1"/>
          </p:cNvSpPr>
          <p:nvPr>
            <p:ph type="dt" sz="half" idx="10"/>
          </p:nvPr>
        </p:nvSpPr>
        <p:spPr/>
        <p:txBody>
          <a:bodyPr/>
          <a:lstStyle/>
          <a:p>
            <a:fld id="{EE378F52-FD70-42C9-969E-37261347A7A2}" type="datetimeFigureOut">
              <a:rPr kumimoji="1" lang="ja-JP" altLang="en-US" smtClean="0"/>
              <a:t>2023/10/24</a:t>
            </a:fld>
            <a:endParaRPr kumimoji="1" lang="ja-JP" altLang="en-US"/>
          </a:p>
        </p:txBody>
      </p:sp>
      <p:sp>
        <p:nvSpPr>
          <p:cNvPr id="5" name="フッター プレースホルダー 4">
            <a:extLst>
              <a:ext uri="{FF2B5EF4-FFF2-40B4-BE49-F238E27FC236}">
                <a16:creationId xmlns:a16="http://schemas.microsoft.com/office/drawing/2014/main" id="{1B7DDB2F-3375-4C5B-9BB0-A6CC8224B58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308E90E-E45D-4112-8748-6D2C9D8A3ABC}"/>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4055262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F67177-5CA3-42CC-BE13-2E1188901AF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8E7496B-F9A1-4CFF-AA8D-7D28A50C34E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6C10EC7-EA88-41F8-8093-AADFD1B9E40D}"/>
              </a:ext>
            </a:extLst>
          </p:cNvPr>
          <p:cNvSpPr>
            <a:spLocks noGrp="1"/>
          </p:cNvSpPr>
          <p:nvPr>
            <p:ph type="dt" sz="half" idx="10"/>
          </p:nvPr>
        </p:nvSpPr>
        <p:spPr/>
        <p:txBody>
          <a:bodyPr/>
          <a:lstStyle/>
          <a:p>
            <a:fld id="{EE378F52-FD70-42C9-969E-37261347A7A2}" type="datetimeFigureOut">
              <a:rPr kumimoji="1" lang="ja-JP" altLang="en-US" smtClean="0"/>
              <a:t>2023/10/24</a:t>
            </a:fld>
            <a:endParaRPr kumimoji="1" lang="ja-JP" altLang="en-US"/>
          </a:p>
        </p:txBody>
      </p:sp>
      <p:sp>
        <p:nvSpPr>
          <p:cNvPr id="5" name="フッター プレースホルダー 4">
            <a:extLst>
              <a:ext uri="{FF2B5EF4-FFF2-40B4-BE49-F238E27FC236}">
                <a16:creationId xmlns:a16="http://schemas.microsoft.com/office/drawing/2014/main" id="{ED72F2CD-4556-47A4-AEC6-3F6A57A253A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4405760-3D21-432B-80B7-F2CBE2EBCFB4}"/>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1034565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4EFE222-4E8D-4333-9B4A-D179E7A8E1D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5B9B1C9-7F53-401E-8920-9ECF50EAD960}"/>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69096BA-2501-428A-823F-89F8DCB52437}"/>
              </a:ext>
            </a:extLst>
          </p:cNvPr>
          <p:cNvSpPr>
            <a:spLocks noGrp="1"/>
          </p:cNvSpPr>
          <p:nvPr>
            <p:ph type="dt" sz="half" idx="10"/>
          </p:nvPr>
        </p:nvSpPr>
        <p:spPr/>
        <p:txBody>
          <a:bodyPr/>
          <a:lstStyle/>
          <a:p>
            <a:fld id="{EE378F52-FD70-42C9-969E-37261347A7A2}" type="datetimeFigureOut">
              <a:rPr kumimoji="1" lang="ja-JP" altLang="en-US" smtClean="0"/>
              <a:t>2023/10/24</a:t>
            </a:fld>
            <a:endParaRPr kumimoji="1" lang="ja-JP" altLang="en-US"/>
          </a:p>
        </p:txBody>
      </p:sp>
      <p:sp>
        <p:nvSpPr>
          <p:cNvPr id="5" name="フッター プレースホルダー 4">
            <a:extLst>
              <a:ext uri="{FF2B5EF4-FFF2-40B4-BE49-F238E27FC236}">
                <a16:creationId xmlns:a16="http://schemas.microsoft.com/office/drawing/2014/main" id="{154BC9A2-F095-49BD-9E95-1E6726EEE3E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B3F8E04-44A8-4BD1-B254-D46B2AF51B0F}"/>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3023181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50F09E-6C2C-4C8F-BA5C-5478C6CC940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2DA5E52-5C1C-4F6D-AE8B-A03B7B05127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8086C9-765F-4967-82A0-21AAB24C5BE9}"/>
              </a:ext>
            </a:extLst>
          </p:cNvPr>
          <p:cNvSpPr>
            <a:spLocks noGrp="1"/>
          </p:cNvSpPr>
          <p:nvPr>
            <p:ph type="dt" sz="half" idx="10"/>
          </p:nvPr>
        </p:nvSpPr>
        <p:spPr/>
        <p:txBody>
          <a:bodyPr/>
          <a:lstStyle/>
          <a:p>
            <a:fld id="{EE378F52-FD70-42C9-969E-37261347A7A2}" type="datetimeFigureOut">
              <a:rPr kumimoji="1" lang="ja-JP" altLang="en-US" smtClean="0"/>
              <a:t>2023/10/24</a:t>
            </a:fld>
            <a:endParaRPr kumimoji="1" lang="ja-JP" altLang="en-US"/>
          </a:p>
        </p:txBody>
      </p:sp>
      <p:sp>
        <p:nvSpPr>
          <p:cNvPr id="5" name="フッター プレースホルダー 4">
            <a:extLst>
              <a:ext uri="{FF2B5EF4-FFF2-40B4-BE49-F238E27FC236}">
                <a16:creationId xmlns:a16="http://schemas.microsoft.com/office/drawing/2014/main" id="{A37A4C1A-07C4-40D1-9516-8D6EB9E8CF3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3B08572-E978-4708-8365-602988C91956}"/>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1431093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DB547C-8055-411E-B942-BB97143606D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ABF5BDD-8C91-4616-BF5A-DD60A1DC89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E23D2CF-5FAA-4145-BFB7-44EF1E599B16}"/>
              </a:ext>
            </a:extLst>
          </p:cNvPr>
          <p:cNvSpPr>
            <a:spLocks noGrp="1"/>
          </p:cNvSpPr>
          <p:nvPr>
            <p:ph type="dt" sz="half" idx="10"/>
          </p:nvPr>
        </p:nvSpPr>
        <p:spPr/>
        <p:txBody>
          <a:bodyPr/>
          <a:lstStyle/>
          <a:p>
            <a:fld id="{EE378F52-FD70-42C9-969E-37261347A7A2}" type="datetimeFigureOut">
              <a:rPr kumimoji="1" lang="ja-JP" altLang="en-US" smtClean="0"/>
              <a:t>2023/10/24</a:t>
            </a:fld>
            <a:endParaRPr kumimoji="1" lang="ja-JP" altLang="en-US"/>
          </a:p>
        </p:txBody>
      </p:sp>
      <p:sp>
        <p:nvSpPr>
          <p:cNvPr id="5" name="フッター プレースホルダー 4">
            <a:extLst>
              <a:ext uri="{FF2B5EF4-FFF2-40B4-BE49-F238E27FC236}">
                <a16:creationId xmlns:a16="http://schemas.microsoft.com/office/drawing/2014/main" id="{A2B26DDA-AB41-4491-B648-CAC17E1BD89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263E25C-1189-4D69-B70E-7472238AB58D}"/>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3257991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A0C437-08FF-426D-A1E6-356EC200617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67086D0-348E-4FCA-AE77-9E640C6DDD7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9A99764-F574-4381-836F-6DDE77E32B3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247A8FB-F0D6-4009-8AD0-A7AA2475660E}"/>
              </a:ext>
            </a:extLst>
          </p:cNvPr>
          <p:cNvSpPr>
            <a:spLocks noGrp="1"/>
          </p:cNvSpPr>
          <p:nvPr>
            <p:ph type="dt" sz="half" idx="10"/>
          </p:nvPr>
        </p:nvSpPr>
        <p:spPr/>
        <p:txBody>
          <a:bodyPr/>
          <a:lstStyle/>
          <a:p>
            <a:fld id="{EE378F52-FD70-42C9-969E-37261347A7A2}" type="datetimeFigureOut">
              <a:rPr kumimoji="1" lang="ja-JP" altLang="en-US" smtClean="0"/>
              <a:t>2023/10/24</a:t>
            </a:fld>
            <a:endParaRPr kumimoji="1" lang="ja-JP" altLang="en-US"/>
          </a:p>
        </p:txBody>
      </p:sp>
      <p:sp>
        <p:nvSpPr>
          <p:cNvPr id="6" name="フッター プレースホルダー 5">
            <a:extLst>
              <a:ext uri="{FF2B5EF4-FFF2-40B4-BE49-F238E27FC236}">
                <a16:creationId xmlns:a16="http://schemas.microsoft.com/office/drawing/2014/main" id="{AB066798-DB3D-4056-8420-6A547FBA47C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2D6A367-6F05-4ADB-9E84-1448D31FE688}"/>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2070210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936A8A-2B85-428B-A04F-3904A971172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F626CD9-F3B3-43B0-8812-AE12EF0B5A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857062D-76BA-4541-AA8B-3E19B77C6634}"/>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40CB03B-6D3F-4B90-8634-4B2A05FFE9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5EF04C4-C35C-4F45-B471-CF2BF122E1E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12EECF69-B0FA-491C-8F89-C4E29C783E5D}"/>
              </a:ext>
            </a:extLst>
          </p:cNvPr>
          <p:cNvSpPr>
            <a:spLocks noGrp="1"/>
          </p:cNvSpPr>
          <p:nvPr>
            <p:ph type="dt" sz="half" idx="10"/>
          </p:nvPr>
        </p:nvSpPr>
        <p:spPr/>
        <p:txBody>
          <a:bodyPr/>
          <a:lstStyle/>
          <a:p>
            <a:fld id="{EE378F52-FD70-42C9-969E-37261347A7A2}" type="datetimeFigureOut">
              <a:rPr kumimoji="1" lang="ja-JP" altLang="en-US" smtClean="0"/>
              <a:t>2023/10/24</a:t>
            </a:fld>
            <a:endParaRPr kumimoji="1" lang="ja-JP" altLang="en-US"/>
          </a:p>
        </p:txBody>
      </p:sp>
      <p:sp>
        <p:nvSpPr>
          <p:cNvPr id="8" name="フッター プレースホルダー 7">
            <a:extLst>
              <a:ext uri="{FF2B5EF4-FFF2-40B4-BE49-F238E27FC236}">
                <a16:creationId xmlns:a16="http://schemas.microsoft.com/office/drawing/2014/main" id="{15D00854-E397-4F33-88E4-2741FBA6D5B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C787F65-6633-41EE-91A1-BE23E437BB91}"/>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2689494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24E0B4-0C6F-4C24-95AB-D3F996D6E03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FC92C02-CFA4-4ECC-8F40-43C000F0758F}"/>
              </a:ext>
            </a:extLst>
          </p:cNvPr>
          <p:cNvSpPr>
            <a:spLocks noGrp="1"/>
          </p:cNvSpPr>
          <p:nvPr>
            <p:ph type="dt" sz="half" idx="10"/>
          </p:nvPr>
        </p:nvSpPr>
        <p:spPr/>
        <p:txBody>
          <a:bodyPr/>
          <a:lstStyle/>
          <a:p>
            <a:fld id="{EE378F52-FD70-42C9-969E-37261347A7A2}" type="datetimeFigureOut">
              <a:rPr kumimoji="1" lang="ja-JP" altLang="en-US" smtClean="0"/>
              <a:t>2023/10/24</a:t>
            </a:fld>
            <a:endParaRPr kumimoji="1" lang="ja-JP" altLang="en-US"/>
          </a:p>
        </p:txBody>
      </p:sp>
      <p:sp>
        <p:nvSpPr>
          <p:cNvPr id="4" name="フッター プレースホルダー 3">
            <a:extLst>
              <a:ext uri="{FF2B5EF4-FFF2-40B4-BE49-F238E27FC236}">
                <a16:creationId xmlns:a16="http://schemas.microsoft.com/office/drawing/2014/main" id="{4366C143-87C0-4E32-9142-26FADF7E023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CDAB903-ED3D-4D1B-873B-C13A6A3D9476}"/>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458770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167863B-689E-4F1F-9F8D-8AAA8A1F31EF}"/>
              </a:ext>
            </a:extLst>
          </p:cNvPr>
          <p:cNvSpPr>
            <a:spLocks noGrp="1"/>
          </p:cNvSpPr>
          <p:nvPr>
            <p:ph type="dt" sz="half" idx="10"/>
          </p:nvPr>
        </p:nvSpPr>
        <p:spPr/>
        <p:txBody>
          <a:bodyPr/>
          <a:lstStyle/>
          <a:p>
            <a:fld id="{EE378F52-FD70-42C9-969E-37261347A7A2}" type="datetimeFigureOut">
              <a:rPr kumimoji="1" lang="ja-JP" altLang="en-US" smtClean="0"/>
              <a:t>2023/10/24</a:t>
            </a:fld>
            <a:endParaRPr kumimoji="1" lang="ja-JP" altLang="en-US"/>
          </a:p>
        </p:txBody>
      </p:sp>
      <p:sp>
        <p:nvSpPr>
          <p:cNvPr id="3" name="フッター プレースホルダー 2">
            <a:extLst>
              <a:ext uri="{FF2B5EF4-FFF2-40B4-BE49-F238E27FC236}">
                <a16:creationId xmlns:a16="http://schemas.microsoft.com/office/drawing/2014/main" id="{C40579CB-FB45-48F2-B273-7CC7A90151C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E31A287-FB1B-4ABF-9C5F-E702BCFF83E8}"/>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7798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9A3213-0700-460A-9659-5A0BA9F6863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20BA2D3-9A96-48EE-AAD3-E7E014199D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25FDFE9-A1D8-4883-B30C-B3677CA587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C40A89B-A3B7-4588-A1CE-955FB7A04396}"/>
              </a:ext>
            </a:extLst>
          </p:cNvPr>
          <p:cNvSpPr>
            <a:spLocks noGrp="1"/>
          </p:cNvSpPr>
          <p:nvPr>
            <p:ph type="dt" sz="half" idx="10"/>
          </p:nvPr>
        </p:nvSpPr>
        <p:spPr/>
        <p:txBody>
          <a:bodyPr/>
          <a:lstStyle/>
          <a:p>
            <a:fld id="{EE378F52-FD70-42C9-969E-37261347A7A2}" type="datetimeFigureOut">
              <a:rPr kumimoji="1" lang="ja-JP" altLang="en-US" smtClean="0"/>
              <a:t>2023/10/24</a:t>
            </a:fld>
            <a:endParaRPr kumimoji="1" lang="ja-JP" altLang="en-US"/>
          </a:p>
        </p:txBody>
      </p:sp>
      <p:sp>
        <p:nvSpPr>
          <p:cNvPr id="6" name="フッター プレースホルダー 5">
            <a:extLst>
              <a:ext uri="{FF2B5EF4-FFF2-40B4-BE49-F238E27FC236}">
                <a16:creationId xmlns:a16="http://schemas.microsoft.com/office/drawing/2014/main" id="{661C6237-54FC-484E-9C45-053FA4EC8C0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7AA9285-66A9-4381-8F37-2CD44FDC193F}"/>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581645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616219-B8A9-480C-AF12-FF91FEB0335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440020F-B68B-492B-A8B3-CC0782F196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DFD1223-4C74-4A06-9650-853C1914EE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A479CAF-0BAA-4558-A1B0-3054AC499789}"/>
              </a:ext>
            </a:extLst>
          </p:cNvPr>
          <p:cNvSpPr>
            <a:spLocks noGrp="1"/>
          </p:cNvSpPr>
          <p:nvPr>
            <p:ph type="dt" sz="half" idx="10"/>
          </p:nvPr>
        </p:nvSpPr>
        <p:spPr/>
        <p:txBody>
          <a:bodyPr/>
          <a:lstStyle/>
          <a:p>
            <a:fld id="{EE378F52-FD70-42C9-969E-37261347A7A2}" type="datetimeFigureOut">
              <a:rPr kumimoji="1" lang="ja-JP" altLang="en-US" smtClean="0"/>
              <a:t>2023/10/24</a:t>
            </a:fld>
            <a:endParaRPr kumimoji="1" lang="ja-JP" altLang="en-US"/>
          </a:p>
        </p:txBody>
      </p:sp>
      <p:sp>
        <p:nvSpPr>
          <p:cNvPr id="6" name="フッター プレースホルダー 5">
            <a:extLst>
              <a:ext uri="{FF2B5EF4-FFF2-40B4-BE49-F238E27FC236}">
                <a16:creationId xmlns:a16="http://schemas.microsoft.com/office/drawing/2014/main" id="{6251FA36-C8B7-4679-B943-3583203DD3C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117B26A-C917-4B19-B6B5-BF4F954702A5}"/>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2720707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B7A3F66-D195-4C7E-8B6D-4DB78445AD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2465453-891C-4BAE-91C9-C9DBB6E82D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383C329-432F-405B-A1C2-1D4EED95FC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378F52-FD70-42C9-969E-37261347A7A2}" type="datetimeFigureOut">
              <a:rPr kumimoji="1" lang="ja-JP" altLang="en-US" smtClean="0"/>
              <a:t>2023/10/24</a:t>
            </a:fld>
            <a:endParaRPr kumimoji="1" lang="ja-JP" altLang="en-US"/>
          </a:p>
        </p:txBody>
      </p:sp>
      <p:sp>
        <p:nvSpPr>
          <p:cNvPr id="5" name="フッター プレースホルダー 4">
            <a:extLst>
              <a:ext uri="{FF2B5EF4-FFF2-40B4-BE49-F238E27FC236}">
                <a16:creationId xmlns:a16="http://schemas.microsoft.com/office/drawing/2014/main" id="{CCE99D35-DEA3-4177-BBF2-3AA8F1DC78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996B897-D764-472E-9671-DC63B14631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942899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プレゼンの背景に使いやすい薄いブルーのボケの無料写真素材 - ID.22322｜ぱくたそ">
            <a:extLst>
              <a:ext uri="{FF2B5EF4-FFF2-40B4-BE49-F238E27FC236}">
                <a16:creationId xmlns:a16="http://schemas.microsoft.com/office/drawing/2014/main" id="{9721A65E-81A2-1C61-8A7A-8978C91E39F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54332"/>
          <a:stretch/>
        </p:blipFill>
        <p:spPr bwMode="auto">
          <a:xfrm>
            <a:off x="0" y="3146156"/>
            <a:ext cx="12192000" cy="371184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プレゼンの背景に使いやすい薄いブルーのボケの無料写真素材 - ID.22322｜ぱくたそ">
            <a:extLst>
              <a:ext uri="{FF2B5EF4-FFF2-40B4-BE49-F238E27FC236}">
                <a16:creationId xmlns:a16="http://schemas.microsoft.com/office/drawing/2014/main" id="{61AE4388-4B2D-6F61-FC15-6EC9525DE91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51949"/>
          <a:stretch/>
        </p:blipFill>
        <p:spPr bwMode="auto">
          <a:xfrm>
            <a:off x="0" y="0"/>
            <a:ext cx="12192000" cy="3905573"/>
          </a:xfrm>
          <a:prstGeom prst="rect">
            <a:avLst/>
          </a:prstGeom>
          <a:noFill/>
          <a:extLst>
            <a:ext uri="{909E8E84-426E-40DD-AFC4-6F175D3DCCD1}">
              <a14:hiddenFill xmlns:a14="http://schemas.microsoft.com/office/drawing/2010/main">
                <a:solidFill>
                  <a:srgbClr val="FFFFFF"/>
                </a:solidFill>
              </a14:hiddenFill>
            </a:ext>
          </a:extLst>
        </p:spPr>
      </p:pic>
      <p:sp>
        <p:nvSpPr>
          <p:cNvPr id="3" name="字幕 2">
            <a:extLst>
              <a:ext uri="{FF2B5EF4-FFF2-40B4-BE49-F238E27FC236}">
                <a16:creationId xmlns:a16="http://schemas.microsoft.com/office/drawing/2014/main" id="{F2256B6B-C4AF-4426-902E-07180AACB3D3}"/>
              </a:ext>
            </a:extLst>
          </p:cNvPr>
          <p:cNvSpPr>
            <a:spLocks noGrp="1"/>
          </p:cNvSpPr>
          <p:nvPr>
            <p:ph type="subTitle" idx="1"/>
          </p:nvPr>
        </p:nvSpPr>
        <p:spPr>
          <a:xfrm>
            <a:off x="1632667" y="991524"/>
            <a:ext cx="9126772" cy="698295"/>
          </a:xfrm>
        </p:spPr>
        <p:txBody>
          <a:bodyPr>
            <a:normAutofit/>
          </a:bodyPr>
          <a:lstStyle/>
          <a:p>
            <a:pPr>
              <a:lnSpc>
                <a:spcPct val="170000"/>
              </a:lnSpc>
            </a:pPr>
            <a:r>
              <a:rPr lang="ja-JP" altLang="en-US" sz="2000" b="1">
                <a:latin typeface="Hiragino Kaku Gothic ProN W3" panose="020B0300000000000000" pitchFamily="34" charset="-128"/>
                <a:ea typeface="Hiragino Kaku Gothic ProN W3" panose="020B0300000000000000" pitchFamily="34" charset="-128"/>
              </a:rPr>
              <a:t>基礎金融教育</a:t>
            </a:r>
            <a:r>
              <a:rPr lang="en-US" altLang="ja-JP" sz="2000" b="1" dirty="0">
                <a:latin typeface="Hiragino Kaku Gothic ProN W3" panose="020B0300000000000000" pitchFamily="34" charset="-128"/>
                <a:ea typeface="Hiragino Kaku Gothic ProN W3" panose="020B0300000000000000" pitchFamily="34" charset="-128"/>
              </a:rPr>
              <a:t> </a:t>
            </a:r>
            <a:r>
              <a:rPr lang="ja-JP" altLang="en-US" sz="2000" b="1">
                <a:latin typeface="Hiragino Kaku Gothic ProN W3" panose="020B0300000000000000" pitchFamily="34" charset="-128"/>
                <a:ea typeface="Hiragino Kaku Gothic ProN W3" panose="020B0300000000000000" pitchFamily="34" charset="-128"/>
              </a:rPr>
              <a:t>安彦</a:t>
            </a:r>
            <a:r>
              <a:rPr lang="en-US" altLang="ja-JP" sz="2000" b="1">
                <a:latin typeface="Hiragino Kaku Gothic ProN W3" panose="020B0300000000000000" pitchFamily="34" charset="-128"/>
                <a:ea typeface="Hiragino Kaku Gothic ProN W3" panose="020B0300000000000000" pitchFamily="34" charset="-128"/>
              </a:rPr>
              <a:t> </a:t>
            </a:r>
            <a:r>
              <a:rPr lang="ja-JP" altLang="en-US" sz="2000" b="1">
                <a:latin typeface="Hiragino Kaku Gothic ProN W3" panose="020B0300000000000000" pitchFamily="34" charset="-128"/>
                <a:ea typeface="Hiragino Kaku Gothic ProN W3" panose="020B0300000000000000" pitchFamily="34" charset="-128"/>
              </a:rPr>
              <a:t>健一様</a:t>
            </a:r>
            <a:endParaRPr lang="en-US" altLang="ja-JP" sz="1100" b="1" dirty="0">
              <a:latin typeface="Hiragino Kaku Gothic ProN W3" panose="020B0300000000000000" pitchFamily="34" charset="-128"/>
              <a:ea typeface="Hiragino Kaku Gothic ProN W3" panose="020B0300000000000000" pitchFamily="34" charset="-128"/>
            </a:endParaRPr>
          </a:p>
        </p:txBody>
      </p:sp>
      <p:sp>
        <p:nvSpPr>
          <p:cNvPr id="2" name="字幕 2">
            <a:extLst>
              <a:ext uri="{FF2B5EF4-FFF2-40B4-BE49-F238E27FC236}">
                <a16:creationId xmlns:a16="http://schemas.microsoft.com/office/drawing/2014/main" id="{3E7D19F9-4E13-C7D5-0839-5EA0410456BF}"/>
              </a:ext>
            </a:extLst>
          </p:cNvPr>
          <p:cNvSpPr txBox="1">
            <a:spLocks/>
          </p:cNvSpPr>
          <p:nvPr/>
        </p:nvSpPr>
        <p:spPr>
          <a:xfrm>
            <a:off x="403412" y="100411"/>
            <a:ext cx="11501717" cy="813621"/>
          </a:xfrm>
          <a:prstGeom prst="rect">
            <a:avLst/>
          </a:prstGeom>
        </p:spPr>
        <p:txBody>
          <a:bodyPr vert="horz" wrap="square" lIns="91440" tIns="45720" rIns="91440" bIns="45720" rtlCol="0">
            <a:sp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70000"/>
              </a:lnSpc>
            </a:pPr>
            <a:r>
              <a:rPr lang="ja-JP" altLang="en-US" sz="3200" b="1">
                <a:latin typeface="Hiragino Kaku Gothic ProN W3" panose="020B0300000000000000" pitchFamily="34" charset="-128"/>
                <a:ea typeface="Hiragino Kaku Gothic ProN W3" panose="020B0300000000000000" pitchFamily="34" charset="-128"/>
              </a:rPr>
              <a:t>もうこの歳では遅いんじゃないか？と心配な方ほどご相談を</a:t>
            </a:r>
            <a:endParaRPr lang="en-US" altLang="ja-JP" sz="3200" b="1" dirty="0">
              <a:latin typeface="Hiragino Kaku Gothic ProN W3" panose="020B0300000000000000" pitchFamily="34" charset="-128"/>
              <a:ea typeface="Hiragino Kaku Gothic ProN W3" panose="020B0300000000000000" pitchFamily="34" charset="-128"/>
            </a:endParaRPr>
          </a:p>
        </p:txBody>
      </p:sp>
      <p:sp>
        <p:nvSpPr>
          <p:cNvPr id="4" name="字幕 2">
            <a:extLst>
              <a:ext uri="{FF2B5EF4-FFF2-40B4-BE49-F238E27FC236}">
                <a16:creationId xmlns:a16="http://schemas.microsoft.com/office/drawing/2014/main" id="{ECBFD279-FA2B-5AB5-17CD-55DED20840F0}"/>
              </a:ext>
            </a:extLst>
          </p:cNvPr>
          <p:cNvSpPr txBox="1">
            <a:spLocks/>
          </p:cNvSpPr>
          <p:nvPr/>
        </p:nvSpPr>
        <p:spPr>
          <a:xfrm>
            <a:off x="142240" y="1628236"/>
            <a:ext cx="11907520" cy="5035994"/>
          </a:xfrm>
          <a:prstGeom prst="rect">
            <a:avLst/>
          </a:prstGeom>
        </p:spPr>
        <p:txBody>
          <a:bodyPr vert="horz" wrap="square" lIns="91440" tIns="45720" rIns="91440" bIns="45720" rtlCol="0">
            <a:sp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ct val="120000"/>
              </a:lnSpc>
            </a:pPr>
            <a:r>
              <a:rPr lang="ja-JP" altLang="en-US" sz="1400" b="1">
                <a:latin typeface="+mn-ea"/>
              </a:rPr>
              <a:t>■状況</a:t>
            </a:r>
            <a:endParaRPr lang="en-US" altLang="ja-JP" sz="1400" b="1" dirty="0">
              <a:latin typeface="+mn-ea"/>
            </a:endParaRPr>
          </a:p>
          <a:p>
            <a:pPr algn="l">
              <a:lnSpc>
                <a:spcPct val="120000"/>
              </a:lnSpc>
            </a:pPr>
            <a:r>
              <a:rPr lang="ja-JP" altLang="en-US" sz="1400" b="1">
                <a:latin typeface="+mn-ea"/>
              </a:rPr>
              <a:t>なかなか貯金ができなくて、老後のために資金作りしないと。でももういい歳だし間に合わないかなと悩んでいました。</a:t>
            </a:r>
            <a:endParaRPr lang="en-US" altLang="ja-JP" sz="1400" b="1" dirty="0">
              <a:latin typeface="+mn-ea"/>
            </a:endParaRPr>
          </a:p>
          <a:p>
            <a:pPr algn="l">
              <a:lnSpc>
                <a:spcPct val="120000"/>
              </a:lnSpc>
            </a:pPr>
            <a:r>
              <a:rPr lang="ja-JP" altLang="en-US" sz="1400" b="1">
                <a:latin typeface="+mn-ea"/>
              </a:rPr>
              <a:t>■機会</a:t>
            </a:r>
            <a:endParaRPr lang="en-US" altLang="ja-JP" sz="1400" b="1" dirty="0">
              <a:latin typeface="+mn-ea"/>
            </a:endParaRPr>
          </a:p>
          <a:p>
            <a:pPr algn="l">
              <a:lnSpc>
                <a:spcPct val="120000"/>
              </a:lnSpc>
            </a:pPr>
            <a:r>
              <a:rPr lang="ja-JP" altLang="en-US" sz="1400" b="1">
                <a:latin typeface="+mn-ea"/>
              </a:rPr>
              <a:t>安彦さんのウィークリープレゼンを聞いてその中で「特定の金融商品を扱っておらず、老後の不安０をコミットしている」とお聞きしたこと。</a:t>
            </a:r>
            <a:endParaRPr lang="en-US" altLang="ja-JP" sz="1400" b="1" dirty="0">
              <a:latin typeface="+mn-ea"/>
            </a:endParaRPr>
          </a:p>
          <a:p>
            <a:pPr algn="l">
              <a:lnSpc>
                <a:spcPct val="120000"/>
              </a:lnSpc>
            </a:pPr>
            <a:r>
              <a:rPr lang="ja-JP" altLang="en-US" sz="1400" b="1">
                <a:latin typeface="+mn-ea"/>
              </a:rPr>
              <a:t>■結果</a:t>
            </a:r>
            <a:endParaRPr lang="en-US" altLang="ja-JP" sz="1400" b="1" dirty="0">
              <a:latin typeface="+mn-ea"/>
            </a:endParaRPr>
          </a:p>
          <a:p>
            <a:pPr algn="l">
              <a:lnSpc>
                <a:spcPct val="120000"/>
              </a:lnSpc>
            </a:pPr>
            <a:r>
              <a:rPr lang="en-US" altLang="ja-JP" sz="1400" b="1" dirty="0">
                <a:latin typeface="+mn-ea"/>
              </a:rPr>
              <a:t>30</a:t>
            </a:r>
            <a:r>
              <a:rPr lang="ja-JP" altLang="en-US" sz="1400" b="1">
                <a:latin typeface="+mn-ea"/>
              </a:rPr>
              <a:t>代後半でも間に合うことがわかったり、重要なキーワードなどをしっかり教えて頂いたのでやることが明確になり不安が解消されました。</a:t>
            </a:r>
            <a:endParaRPr lang="en-US" altLang="ja-JP" sz="1400" b="1" dirty="0">
              <a:latin typeface="+mn-ea"/>
            </a:endParaRPr>
          </a:p>
          <a:p>
            <a:pPr algn="l">
              <a:lnSpc>
                <a:spcPct val="120000"/>
              </a:lnSpc>
            </a:pPr>
            <a:r>
              <a:rPr lang="ja-JP" altLang="en-US" sz="1200" b="1">
                <a:latin typeface="+mn-ea"/>
              </a:rPr>
              <a:t>漠然とこのままだとやばいなぁって思っていたのですが、安彦さんの基礎金融教育を受けることで</a:t>
            </a:r>
            <a:endParaRPr lang="en-US" altLang="ja-JP" sz="1200" b="1" dirty="0">
              <a:latin typeface="+mn-ea"/>
            </a:endParaRPr>
          </a:p>
          <a:p>
            <a:pPr algn="l">
              <a:lnSpc>
                <a:spcPct val="120000"/>
              </a:lnSpc>
            </a:pPr>
            <a:r>
              <a:rPr lang="ja-JP" altLang="en-US" sz="1200" b="1">
                <a:latin typeface="+mn-ea"/>
              </a:rPr>
              <a:t>「どのくらいのペースなら老後大丈夫なのか？」「こんな方法があるから無理なく準備できるんか！」「時間って資本だな」</a:t>
            </a:r>
            <a:endParaRPr lang="en-US" altLang="ja-JP" sz="1200" b="1" dirty="0">
              <a:latin typeface="+mn-ea"/>
            </a:endParaRPr>
          </a:p>
          <a:p>
            <a:pPr algn="l">
              <a:lnSpc>
                <a:spcPct val="120000"/>
              </a:lnSpc>
            </a:pPr>
            <a:r>
              <a:rPr lang="ja-JP" altLang="en-US" sz="1200" b="1">
                <a:latin typeface="+mn-ea"/>
              </a:rPr>
              <a:t>などのようなことを知ることができました。</a:t>
            </a:r>
            <a:br>
              <a:rPr lang="en-US" altLang="ja-JP" sz="1200" b="1" dirty="0">
                <a:latin typeface="+mn-ea"/>
              </a:rPr>
            </a:br>
            <a:r>
              <a:rPr lang="ja-JP" altLang="en-US" sz="1200" b="1">
                <a:latin typeface="+mn-ea"/>
              </a:rPr>
              <a:t>基礎金融教育のセミナーの後に、個別相談もすることができるので自分の状態に合わせて今後どうしていけばいいのかを色々な視点で教えていただけるのでとても助かりました。その他にも重要なキーワードを教えてもらったり、それがこういう時に生きてくるよ！というのを具体例で教えてもらえるのでとても良かったです。</a:t>
            </a:r>
            <a:br>
              <a:rPr lang="en-US" altLang="ja-JP" sz="1200" b="1" dirty="0">
                <a:latin typeface="+mn-ea"/>
              </a:rPr>
            </a:br>
            <a:r>
              <a:rPr lang="en-US" altLang="ja-JP" sz="1200" b="1" dirty="0">
                <a:latin typeface="+mn-ea"/>
              </a:rPr>
              <a:t>※</a:t>
            </a:r>
            <a:r>
              <a:rPr lang="ja-JP" altLang="en-US" sz="1200" b="1">
                <a:latin typeface="+mn-ea"/>
              </a:rPr>
              <a:t>「重要なキーワード」については是非セミナーでお聞きください！</a:t>
            </a:r>
            <a:br>
              <a:rPr lang="en-US" altLang="ja-JP" sz="1200" b="1" dirty="0">
                <a:latin typeface="+mn-ea"/>
              </a:rPr>
            </a:br>
            <a:r>
              <a:rPr lang="ja-JP" altLang="en-US" sz="1200" b="1">
                <a:latin typeface="+mn-ea"/>
              </a:rPr>
              <a:t>他にも、いろんな情報が世の中に転がっているので実際どれを信じたらいいのかわからなくて全て疑っていましたが、安彦さんから教えていただくことは裏付けがしっかりされており、だから大丈夫なんですね！だからダメなんですね！ってのをしっかり知ることができて安心することができました。</a:t>
            </a:r>
            <a:br>
              <a:rPr lang="en-US" altLang="ja-JP" sz="1200" b="1" dirty="0">
                <a:latin typeface="+mn-ea"/>
              </a:rPr>
            </a:br>
            <a:r>
              <a:rPr lang="ja-JP" altLang="en-US" sz="1200" b="1">
                <a:latin typeface="+mn-ea"/>
              </a:rPr>
              <a:t>的確で客観的なアドバイスや金融のことをほとんど知らなくても丁寧に教えてくれる安彦さんを私は自信をもって推薦します。</a:t>
            </a:r>
            <a:endParaRPr lang="en-US" altLang="ja-JP" sz="1200" b="1" dirty="0">
              <a:latin typeface="+mn-ea"/>
            </a:endParaRPr>
          </a:p>
          <a:p>
            <a:pPr algn="l">
              <a:lnSpc>
                <a:spcPct val="120000"/>
              </a:lnSpc>
            </a:pPr>
            <a:r>
              <a:rPr lang="en-US" altLang="ja-JP" sz="1400" b="1" dirty="0"/>
              <a:t>EC</a:t>
            </a:r>
            <a:r>
              <a:rPr lang="ja-JP" altLang="en-US" sz="1400" b="1"/>
              <a:t>サイト（売上アップ）　寺戸大志</a:t>
            </a:r>
            <a:endParaRPr lang="en-US" altLang="ja-JP" sz="1400" b="1" dirty="0"/>
          </a:p>
        </p:txBody>
      </p:sp>
    </p:spTree>
    <p:extLst>
      <p:ext uri="{BB962C8B-B14F-4D97-AF65-F5344CB8AC3E}">
        <p14:creationId xmlns:p14="http://schemas.microsoft.com/office/powerpoint/2010/main" val="92503919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7600</TotalTime>
  <Words>377</Words>
  <Application>Microsoft Macintosh PowerPoint</Application>
  <PresentationFormat>ワイド画面</PresentationFormat>
  <Paragraphs>12</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Hiragino Kaku Gothic ProN W3</vt: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ABIKO KENICHI</dc:creator>
  <cp:lastModifiedBy>寺戸 大志</cp:lastModifiedBy>
  <cp:revision>17</cp:revision>
  <dcterms:created xsi:type="dcterms:W3CDTF">2021-06-29T14:48:37Z</dcterms:created>
  <dcterms:modified xsi:type="dcterms:W3CDTF">2023-10-24T03:49:26Z</dcterms:modified>
</cp:coreProperties>
</file>