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itchFamily="2" charset="-128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Hv/KoIxnCUYcELfhQGOMV7nX9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15"/>
    <p:restoredTop sz="94679"/>
  </p:normalViewPr>
  <p:slideViewPr>
    <p:cSldViewPr snapToGrid="0">
      <p:cViewPr varScale="1">
        <p:scale>
          <a:sx n="102" d="100"/>
          <a:sy n="102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c1838214_0_23"/>
          <p:cNvSpPr txBox="1"/>
          <p:nvPr/>
        </p:nvSpPr>
        <p:spPr>
          <a:xfrm>
            <a:off x="41753" y="924204"/>
            <a:ext cx="11256724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状況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他の多くの人たち同様、私も自身の</a:t>
            </a:r>
            <a:r>
              <a:rPr lang="ja-JP" altLang="en-US" sz="1800">
                <a:solidFill>
                  <a:srgbClr val="C00000"/>
                </a:solidFill>
              </a:rPr>
              <a:t>声にコンプレックス</a:t>
            </a:r>
            <a:r>
              <a:rPr lang="ja-JP" altLang="en-US" sz="1800">
                <a:solidFill>
                  <a:schemeClr val="tx2"/>
                </a:solidFill>
              </a:rPr>
              <a:t>があった。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機会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多くの有名な</a:t>
            </a:r>
            <a:r>
              <a:rPr lang="en-US" altLang="ja-JP" sz="1800" dirty="0">
                <a:solidFill>
                  <a:schemeClr val="tx2"/>
                </a:solidFill>
              </a:rPr>
              <a:t>CM</a:t>
            </a:r>
            <a:r>
              <a:rPr lang="ja-JP" altLang="en-US" sz="1800">
                <a:solidFill>
                  <a:schemeClr val="tx2"/>
                </a:solidFill>
              </a:rPr>
              <a:t>でも活躍経験がある藤本京さんが、参加しているコミュニティで、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ボイストレーニング講座を開くと聞いた！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助言＆決断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 altLang="en-US" sz="1800">
                <a:solidFill>
                  <a:schemeClr val="tx2"/>
                </a:solidFill>
              </a:rPr>
              <a:t>すでに藤本さんの講座を受けられていた、並木さんや野口さんから、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 altLang="en-US" sz="1800">
                <a:solidFill>
                  <a:srgbClr val="C00000"/>
                </a:solidFill>
              </a:rPr>
              <a:t>京さんの指導はいいよ！と評判</a:t>
            </a:r>
            <a:r>
              <a:rPr lang="en-US" altLang="ja-JP" sz="1800" dirty="0">
                <a:solidFill>
                  <a:srgbClr val="C00000"/>
                </a:solidFill>
              </a:rPr>
              <a:t> </a:t>
            </a:r>
            <a:r>
              <a:rPr lang="ja-JP" altLang="en-US" sz="1800">
                <a:solidFill>
                  <a:schemeClr val="tx2"/>
                </a:solidFill>
              </a:rPr>
              <a:t>だったので、迷わず受講することを決めた。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◆</a:t>
            </a:r>
            <a:r>
              <a:rPr lang="en-US" sz="1800" b="1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結果</a:t>
            </a:r>
            <a:endParaRPr sz="180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発声の秘訣、印象の良い話し方、声が通るための様々な練習法まで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実に</a:t>
            </a:r>
            <a:r>
              <a:rPr lang="ja-JP" altLang="en-US" sz="1800" b="0" i="0" u="none" strike="noStrike">
                <a:solidFill>
                  <a:srgbClr val="C00000"/>
                </a:solidFill>
                <a:effectLst/>
                <a:latin typeface="-apple-system-font"/>
              </a:rPr>
              <a:t>バラエティに富んだ内容</a:t>
            </a:r>
            <a:r>
              <a:rPr lang="ja-JP" altLang="en-US" sz="1800" b="0" i="0" u="none" strike="noStrike">
                <a:solidFill>
                  <a:schemeClr val="tx2"/>
                </a:solidFill>
                <a:effectLst/>
                <a:latin typeface="-apple-system-font"/>
              </a:rPr>
              <a:t>で、とっても深い学びになった。</a:t>
            </a:r>
            <a:endParaRPr lang="en-US" altLang="ja-JP" sz="1800" b="0" i="0" u="none" strike="noStrike" dirty="0">
              <a:solidFill>
                <a:schemeClr val="tx2"/>
              </a:solidFill>
              <a:effectLst/>
              <a:latin typeface="-apple-system-font"/>
            </a:endParaRPr>
          </a:p>
          <a:p>
            <a:pPr algn="l"/>
            <a:r>
              <a:rPr lang="ja-JP" altLang="en-US" sz="1800">
                <a:solidFill>
                  <a:srgbClr val="C00000"/>
                </a:solidFill>
              </a:rPr>
              <a:t>そして、なにより、楽しい</a:t>
            </a:r>
            <a:r>
              <a:rPr lang="en-US" altLang="ja-JP" sz="1800" dirty="0">
                <a:solidFill>
                  <a:srgbClr val="C00000"/>
                </a:solidFill>
              </a:rPr>
              <a:t>!!!</a:t>
            </a:r>
            <a:r>
              <a:rPr lang="ja-JP" altLang="en-US" sz="1800">
                <a:solidFill>
                  <a:srgbClr val="C00000"/>
                </a:solidFill>
              </a:rPr>
              <a:t>　</a:t>
            </a:r>
            <a:r>
              <a:rPr lang="ja-JP" altLang="en-US" sz="1800">
                <a:solidFill>
                  <a:schemeClr val="tx2"/>
                </a:solidFill>
              </a:rPr>
              <a:t>本当にボイスを教えることが好きなんだなぁ</a:t>
            </a:r>
            <a:r>
              <a:rPr lang="en-US" altLang="ja-JP" sz="1800" dirty="0">
                <a:solidFill>
                  <a:schemeClr val="tx2"/>
                </a:solidFill>
              </a:rPr>
              <a:t>〜</a:t>
            </a:r>
            <a:r>
              <a:rPr lang="ja-JP" altLang="en-US" sz="1800">
                <a:solidFill>
                  <a:schemeClr val="tx2"/>
                </a:solidFill>
              </a:rPr>
              <a:t>と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algn="l"/>
            <a:r>
              <a:rPr lang="ja-JP" altLang="en-US" sz="1800">
                <a:solidFill>
                  <a:schemeClr val="tx2"/>
                </a:solidFill>
              </a:rPr>
              <a:t>関心してしまうほど、教え方が上手です。</a:t>
            </a:r>
            <a:br>
              <a:rPr lang="ja-JP" altLang="en-US" sz="1800">
                <a:solidFill>
                  <a:schemeClr val="tx2"/>
                </a:solidFill>
              </a:rPr>
            </a:br>
            <a:r>
              <a:rPr lang="ja-JP" altLang="en-US" sz="1800">
                <a:solidFill>
                  <a:schemeClr val="tx2"/>
                </a:solidFill>
              </a:rPr>
              <a:t>また、「声を立てる」「腹式呼吸」など、専門用語もわかりやすく解説され、</a:t>
            </a:r>
            <a:endParaRPr lang="en-US" altLang="ja-JP" sz="1800" dirty="0">
              <a:solidFill>
                <a:schemeClr val="tx2"/>
              </a:solidFill>
            </a:endParaRPr>
          </a:p>
          <a:p>
            <a:r>
              <a:rPr lang="en-US" sz="1800" dirty="0" err="1">
                <a:solidFill>
                  <a:srgbClr val="C00000"/>
                </a:solidFill>
              </a:rPr>
              <a:t>日々の自主トレーニングをする際のヒント</a:t>
            </a:r>
            <a:r>
              <a:rPr lang="en-US" sz="1800" dirty="0" err="1">
                <a:solidFill>
                  <a:schemeClr val="tx2"/>
                </a:solidFill>
              </a:rPr>
              <a:t>もいただきました</a:t>
            </a:r>
            <a:r>
              <a:rPr lang="en-US" sz="1800" dirty="0">
                <a:solidFill>
                  <a:schemeClr val="tx2"/>
                </a:solidFill>
              </a:rPr>
              <a:t>。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以前よりも、ずっと声を意識するようになり、</a:t>
            </a:r>
            <a:r>
              <a:rPr lang="en-US" sz="1800" dirty="0" err="1">
                <a:solidFill>
                  <a:srgbClr val="C00000"/>
                </a:solidFill>
              </a:rPr>
              <a:t>声のコンプレックス克服が見えてきました</a:t>
            </a:r>
            <a:r>
              <a:rPr lang="en-US" sz="1800" dirty="0">
                <a:solidFill>
                  <a:srgbClr val="C00000"/>
                </a:solidFill>
              </a:rPr>
              <a:t>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　　　　　</a:t>
            </a:r>
            <a:r>
              <a:rPr lang="en-US" altLang="ja-JP" sz="1800" dirty="0">
                <a:solidFill>
                  <a:schemeClr val="tx2"/>
                </a:solidFill>
              </a:rPr>
              <a:t>1</a:t>
            </a:r>
            <a:r>
              <a:rPr lang="ja-JP" altLang="en-US" sz="1800">
                <a:solidFill>
                  <a:schemeClr val="tx2"/>
                </a:solidFill>
              </a:rPr>
              <a:t>人でも多くの「声コンプレックス」の方に、藤本さんのトレーニングを受講いただきたいと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　　　　　心から思います。</a:t>
            </a:r>
            <a:endParaRPr lang="en-US" altLang="ja-JP" sz="1800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>
                <a:solidFill>
                  <a:schemeClr val="tx2"/>
                </a:solidFill>
              </a:rPr>
              <a:t>　　　　　</a:t>
            </a:r>
            <a:r>
              <a:rPr lang="en-US" sz="1800" dirty="0" err="1">
                <a:solidFill>
                  <a:schemeClr val="tx2"/>
                </a:solidFill>
              </a:rPr>
              <a:t>私は、</a:t>
            </a:r>
            <a:r>
              <a:rPr lang="en-US" sz="1800" b="1" i="0" u="none" strike="noStrike" cap="none" dirty="0" err="1">
                <a:solidFill>
                  <a:schemeClr val="tx2"/>
                </a:solidFill>
              </a:rPr>
              <a:t>自信をもって</a:t>
            </a:r>
            <a:r>
              <a:rPr lang="en-US" sz="1800" b="1" i="0" u="none" strike="noStrike" cap="none" dirty="0">
                <a:solidFill>
                  <a:schemeClr val="tx2"/>
                </a:solidFill>
              </a:rPr>
              <a:t> </a:t>
            </a:r>
            <a:r>
              <a:rPr lang="en-US" sz="1800" b="1" i="0" u="none" strike="noStrike" cap="none" dirty="0" err="1">
                <a:solidFill>
                  <a:schemeClr val="tx2"/>
                </a:solidFill>
              </a:rPr>
              <a:t>藤本京</a:t>
            </a:r>
            <a:r>
              <a:rPr lang="en-US" sz="1800" b="1" dirty="0" err="1">
                <a:solidFill>
                  <a:schemeClr val="tx2"/>
                </a:solidFill>
              </a:rPr>
              <a:t>さん</a:t>
            </a:r>
            <a:r>
              <a:rPr lang="en-US" sz="1800" b="1" i="0" u="none" strike="noStrike" cap="none" dirty="0">
                <a:solidFill>
                  <a:schemeClr val="tx2"/>
                </a:solidFill>
              </a:rPr>
              <a:t> </a:t>
            </a:r>
            <a:r>
              <a:rPr lang="en-US" sz="1800" b="1" i="0" u="none" strike="noStrike" cap="none" dirty="0" err="1">
                <a:solidFill>
                  <a:schemeClr val="tx2"/>
                </a:solidFill>
              </a:rPr>
              <a:t>を</a:t>
            </a:r>
            <a:r>
              <a:rPr lang="en-US" sz="1800" b="1" i="0" u="none" strike="noStrike" cap="none" dirty="0">
                <a:solidFill>
                  <a:schemeClr val="tx2"/>
                </a:solidFill>
              </a:rPr>
              <a:t> </a:t>
            </a:r>
            <a:r>
              <a:rPr lang="en-US" sz="1800" b="1" i="0" u="none" strike="noStrike" cap="none" dirty="0" err="1">
                <a:solidFill>
                  <a:schemeClr val="tx2"/>
                </a:solidFill>
              </a:rPr>
              <a:t>お薦め</a:t>
            </a:r>
            <a:r>
              <a:rPr lang="en-US" sz="1800" b="1" dirty="0" err="1">
                <a:solidFill>
                  <a:schemeClr val="tx2"/>
                </a:solidFill>
              </a:rPr>
              <a:t>します</a:t>
            </a:r>
            <a:r>
              <a:rPr lang="en-US" sz="1800" b="1" i="0" u="none" strike="noStrike" cap="none" dirty="0">
                <a:solidFill>
                  <a:schemeClr val="tx2"/>
                </a:solidFill>
              </a:rPr>
              <a:t>！</a:t>
            </a:r>
            <a:endParaRPr sz="1800" b="1" i="0" u="none" strike="noStrike" cap="none" dirty="0">
              <a:solidFill>
                <a:schemeClr val="tx2"/>
              </a:solidFill>
            </a:endParaRPr>
          </a:p>
        </p:txBody>
      </p:sp>
      <p:sp>
        <p:nvSpPr>
          <p:cNvPr id="115" name="Google Shape;115;g119c1838214_0_23"/>
          <p:cNvSpPr txBox="1"/>
          <p:nvPr/>
        </p:nvSpPr>
        <p:spPr>
          <a:xfrm>
            <a:off x="0" y="124025"/>
            <a:ext cx="12192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納得しながら楽しく声をつくりたいなら、この人！</a:t>
            </a:r>
            <a:endParaRPr sz="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ja-JP" altLang="en-US" sz="1800">
                <a:solidFill>
                  <a:schemeClr val="tx2"/>
                </a:solidFill>
                <a:latin typeface="IPAexGothic"/>
              </a:rPr>
              <a:t>ボイストレーナー（プレゼン専門）</a:t>
            </a:r>
            <a:r>
              <a:rPr lang="ja-JP" altLang="en-US" sz="1800">
                <a:solidFill>
                  <a:schemeClr val="tx2"/>
                </a:solidFill>
                <a:effectLst/>
                <a:latin typeface="IPAexGothic"/>
              </a:rPr>
              <a:t>カテゴリー</a:t>
            </a:r>
            <a:r>
              <a:rPr lang="ja-JP" altLang="en-US" sz="1800">
                <a:solidFill>
                  <a:schemeClr val="tx2"/>
                </a:solidFill>
                <a:latin typeface="IPAexGothic"/>
              </a:rPr>
              <a:t>　藤本</a:t>
            </a:r>
            <a:r>
              <a:rPr lang="en-US" altLang="ja-JP" sz="1800" dirty="0">
                <a:solidFill>
                  <a:schemeClr val="tx2"/>
                </a:solidFill>
                <a:latin typeface="IPAexGothic"/>
              </a:rPr>
              <a:t> </a:t>
            </a:r>
            <a:r>
              <a:rPr lang="ja-JP" altLang="en-US" sz="1800">
                <a:solidFill>
                  <a:schemeClr val="tx2"/>
                </a:solidFill>
                <a:latin typeface="IPAexGothic"/>
              </a:rPr>
              <a:t>京</a:t>
            </a:r>
            <a:r>
              <a:rPr lang="ja-JP" altLang="en-US" sz="1800">
                <a:solidFill>
                  <a:schemeClr val="tx2"/>
                </a:solidFill>
                <a:effectLst/>
                <a:latin typeface="IPAexGothic"/>
              </a:rPr>
              <a:t>さん</a:t>
            </a:r>
            <a:r>
              <a:rPr lang="en-US" altLang="ja-JP" sz="1800" dirty="0">
                <a:solidFill>
                  <a:schemeClr val="tx2"/>
                </a:solidFill>
                <a:effectLst/>
                <a:latin typeface="IPAexGothic"/>
              </a:rPr>
              <a:t> </a:t>
            </a:r>
            <a:r>
              <a:rPr lang="en-US" sz="1800" b="0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を</a:t>
            </a:r>
            <a:r>
              <a:rPr lang="en-US" sz="18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私は推薦します</a:t>
            </a:r>
            <a:r>
              <a:rPr lang="en-US" sz="1800" b="0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800" dirty="0">
              <a:solidFill>
                <a:schemeClr val="tx2"/>
              </a:solidFill>
            </a:endParaRPr>
          </a:p>
        </p:txBody>
      </p:sp>
      <p:sp>
        <p:nvSpPr>
          <p:cNvPr id="116" name="Google Shape;116;g119c1838214_0_23"/>
          <p:cNvSpPr txBox="1"/>
          <p:nvPr/>
        </p:nvSpPr>
        <p:spPr>
          <a:xfrm>
            <a:off x="7838719" y="6285791"/>
            <a:ext cx="44159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2"/>
                </a:solidFill>
              </a:rPr>
              <a:t>Highly recommended by </a:t>
            </a:r>
            <a:endParaRPr sz="1600" dirty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KJコネクションズジャパン</a:t>
            </a:r>
            <a:r>
              <a:rPr lang="en-US" sz="160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代表</a:t>
            </a:r>
            <a:r>
              <a:rPr lang="en-US" sz="160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lang="en-US" sz="16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古木 幸次</a:t>
            </a:r>
            <a:endParaRPr sz="600" dirty="0">
              <a:solidFill>
                <a:schemeClr val="bg1"/>
              </a:solidFill>
            </a:endParaRPr>
          </a:p>
        </p:txBody>
      </p:sp>
      <p:pic>
        <p:nvPicPr>
          <p:cNvPr id="4" name="図 3" descr="屋外, 人, 水, 持つ が含まれている画像&#10;&#10;自動的に生成された説明">
            <a:extLst>
              <a:ext uri="{FF2B5EF4-FFF2-40B4-BE49-F238E27FC236}">
                <a16:creationId xmlns:a16="http://schemas.microsoft.com/office/drawing/2014/main" id="{6FBF5099-916B-F8C6-D5CD-9AE860CE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900" y="955133"/>
            <a:ext cx="3287213" cy="1818030"/>
          </a:xfrm>
          <a:prstGeom prst="rect">
            <a:avLst/>
          </a:prstGeom>
        </p:spPr>
      </p:pic>
      <p:pic>
        <p:nvPicPr>
          <p:cNvPr id="7" name="図 6" descr="海の隣に立っている女性&#10;&#10;中程度の精度で自動的に生成された説明">
            <a:extLst>
              <a:ext uri="{FF2B5EF4-FFF2-40B4-BE49-F238E27FC236}">
                <a16:creationId xmlns:a16="http://schemas.microsoft.com/office/drawing/2014/main" id="{D8E5D359-8E29-9DBE-AABA-62F18E30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899" y="2894361"/>
            <a:ext cx="3287214" cy="1854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250</Words>
  <Application>Microsoft Macintosh PowerPoint</Application>
  <PresentationFormat>ワイド画面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IPAexGothic</vt:lpstr>
      <vt:lpstr>Kosugi Maru</vt:lpstr>
      <vt:lpstr>Calibri</vt:lpstr>
      <vt:lpstr>-apple-system-font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悠太 齋藤</dc:creator>
  <cp:lastModifiedBy>幸次 古木</cp:lastModifiedBy>
  <cp:revision>6</cp:revision>
  <dcterms:created xsi:type="dcterms:W3CDTF">2020-10-19T07:43:26Z</dcterms:created>
  <dcterms:modified xsi:type="dcterms:W3CDTF">2023-11-25T14:26:59Z</dcterms:modified>
</cp:coreProperties>
</file>