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65" r:id="rId1"/>
  </p:sldMasterIdLst>
  <p:notesMasterIdLst>
    <p:notesMasterId r:id="rId3"/>
  </p:notes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2" d="100"/>
          <a:sy n="72" d="100"/>
        </p:scale>
        <p:origin x="45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AF65B2-AD42-41B5-873D-CE489F97D0A3}" type="datetimeFigureOut">
              <a:rPr kumimoji="1" lang="ja-JP" altLang="en-US" smtClean="0"/>
              <a:t>2025/1/26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B5685F-3BF4-4DA6-A877-84D49C8F966F}" type="slidenum">
              <a:rPr kumimoji="1" lang="ja-JP" altLang="en-US" smtClean="0"/>
              <a:t>‹#›</a:t>
            </a:fld>
            <a:endParaRPr kumimoji="1" lang="ja-JP" altLang="en-US"/>
          </a:p>
        </p:txBody>
      </p:sp>
    </p:spTree>
    <p:extLst>
      <p:ext uri="{BB962C8B-B14F-4D97-AF65-F5344CB8AC3E}">
        <p14:creationId xmlns:p14="http://schemas.microsoft.com/office/powerpoint/2010/main" val="5787395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871227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1837910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92785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1449909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5724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42305146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4255528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857785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295237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19619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171490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283270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462174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163045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225795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0DFEA92-A9C4-4238-BC10-45D4EF8A3D87}" type="datetimeFigureOut">
              <a:rPr kumimoji="1" lang="ja-JP" altLang="en-US" smtClean="0"/>
              <a:t>2025/1/26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2319562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0DFEA92-A9C4-4238-BC10-45D4EF8A3D87}" type="datetimeFigureOut">
              <a:rPr kumimoji="1" lang="ja-JP" altLang="en-US" smtClean="0"/>
              <a:t>2025/1/26</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334657473"/>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 id="2147483977" r:id="rId12"/>
    <p:sldLayoutId id="2147483978" r:id="rId13"/>
    <p:sldLayoutId id="2147483979" r:id="rId14"/>
    <p:sldLayoutId id="2147483980" r:id="rId15"/>
    <p:sldLayoutId id="2147483981" r:id="rId16"/>
  </p:sldLayoutIdLst>
  <p:txStyles>
    <p:titleStyle>
      <a:lvl1pPr algn="l" defTabSz="457200" rtl="0" eaLnBrk="1" latinLnBrk="0" hangingPunct="1">
        <a:spcBef>
          <a:spcPct val="0"/>
        </a:spcBef>
        <a:buNone/>
        <a:defRPr kumimoji="1" sz="3600"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D9A4F90A-9DEA-4A0C-9242-C4DB1DFA7FE5}"/>
              </a:ext>
            </a:extLst>
          </p:cNvPr>
          <p:cNvSpPr>
            <a:spLocks noGrp="1"/>
          </p:cNvSpPr>
          <p:nvPr>
            <p:ph type="title"/>
          </p:nvPr>
        </p:nvSpPr>
        <p:spPr>
          <a:xfrm>
            <a:off x="392783" y="439918"/>
            <a:ext cx="11406433" cy="483909"/>
          </a:xfrm>
        </p:spPr>
        <p:txBody>
          <a:bodyPr>
            <a:noAutofit/>
          </a:bodyPr>
          <a:lstStyle/>
          <a:p>
            <a:pPr algn="ctr"/>
            <a:r>
              <a:rPr lang="ja-JP" altLang="en-US" sz="2800" b="1" dirty="0">
                <a:solidFill>
                  <a:schemeClr val="tx1"/>
                </a:solidFill>
              </a:rPr>
              <a:t>良いものは正直に</a:t>
            </a:r>
            <a:r>
              <a:rPr lang="ja-JP" altLang="en-US" sz="2800" b="1" dirty="0">
                <a:solidFill>
                  <a:srgbClr val="FF0000"/>
                </a:solidFill>
              </a:rPr>
              <a:t>良い</a:t>
            </a:r>
            <a:r>
              <a:rPr lang="ja-JP" altLang="en-US" sz="2800" b="1" dirty="0">
                <a:solidFill>
                  <a:schemeClr val="tx1"/>
                </a:solidFill>
              </a:rPr>
              <a:t>と勧めてくれます</a:t>
            </a:r>
            <a:endParaRPr kumimoji="1" lang="ja-JP" altLang="en-US" sz="2800" b="1" dirty="0">
              <a:solidFill>
                <a:schemeClr val="tx1"/>
              </a:solidFill>
            </a:endParaRPr>
          </a:p>
        </p:txBody>
      </p:sp>
      <p:sp>
        <p:nvSpPr>
          <p:cNvPr id="5" name="正方形/長方形 4">
            <a:extLst>
              <a:ext uri="{FF2B5EF4-FFF2-40B4-BE49-F238E27FC236}">
                <a16:creationId xmlns:a16="http://schemas.microsoft.com/office/drawing/2014/main" id="{82DF8293-36DB-4418-86AF-7144AE37564B}"/>
              </a:ext>
            </a:extLst>
          </p:cNvPr>
          <p:cNvSpPr/>
          <p:nvPr/>
        </p:nvSpPr>
        <p:spPr>
          <a:xfrm>
            <a:off x="6221692" y="1036949"/>
            <a:ext cx="5684362" cy="7531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資産運用アドバイザー</a:t>
            </a:r>
            <a:r>
              <a:rPr kumimoji="1" lang="en-US" altLang="ja-JP" dirty="0">
                <a:solidFill>
                  <a:schemeClr val="tx1"/>
                </a:solidFill>
              </a:rPr>
              <a:t>(50</a:t>
            </a:r>
            <a:r>
              <a:rPr kumimoji="1" lang="ja-JP" altLang="en-US" dirty="0">
                <a:solidFill>
                  <a:schemeClr val="tx1"/>
                </a:solidFill>
              </a:rPr>
              <a:t>代専門</a:t>
            </a:r>
            <a:r>
              <a:rPr kumimoji="1" lang="en-US" altLang="ja-JP" dirty="0">
                <a:solidFill>
                  <a:schemeClr val="tx1"/>
                </a:solidFill>
              </a:rPr>
              <a:t>)</a:t>
            </a:r>
          </a:p>
          <a:p>
            <a:pPr algn="ctr"/>
            <a:r>
              <a:rPr kumimoji="1" lang="ja-JP" altLang="en-US" dirty="0">
                <a:solidFill>
                  <a:schemeClr val="tx1"/>
                </a:solidFill>
              </a:rPr>
              <a:t>　川田　勝雄　様</a:t>
            </a:r>
          </a:p>
        </p:txBody>
      </p:sp>
      <p:sp>
        <p:nvSpPr>
          <p:cNvPr id="6" name="正方形/長方形 5">
            <a:extLst>
              <a:ext uri="{FF2B5EF4-FFF2-40B4-BE49-F238E27FC236}">
                <a16:creationId xmlns:a16="http://schemas.microsoft.com/office/drawing/2014/main" id="{3F9EB976-F1F6-48A2-A3F8-0AE9594434D1}"/>
              </a:ext>
            </a:extLst>
          </p:cNvPr>
          <p:cNvSpPr/>
          <p:nvPr/>
        </p:nvSpPr>
        <p:spPr>
          <a:xfrm>
            <a:off x="392784" y="1790073"/>
            <a:ext cx="11287026" cy="43279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私の法人のお客様を川田さんに紹介しました。</a:t>
            </a:r>
            <a:endParaRPr kumimoji="1" lang="en-US" altLang="ja-JP" sz="1600" dirty="0">
              <a:solidFill>
                <a:schemeClr val="tx1"/>
              </a:solidFill>
            </a:endParaRPr>
          </a:p>
          <a:p>
            <a:r>
              <a:rPr kumimoji="1" lang="ja-JP" altLang="en-US" sz="1600" dirty="0">
                <a:solidFill>
                  <a:schemeClr val="tx1"/>
                </a:solidFill>
              </a:rPr>
              <a:t>証券会社からいくつも投資信託の商品を提案されて、どれが良いのか分からないとの事だったので、提案された商品の資料を川田さんに見せたところ、、、</a:t>
            </a:r>
            <a:endParaRPr kumimoji="1" lang="en-US" altLang="ja-JP" sz="1600" dirty="0">
              <a:solidFill>
                <a:schemeClr val="tx1"/>
              </a:solidFill>
            </a:endParaRPr>
          </a:p>
          <a:p>
            <a:endParaRPr kumimoji="1" lang="en-US" altLang="ja-JP" sz="1600" dirty="0">
              <a:solidFill>
                <a:schemeClr val="tx1"/>
              </a:solidFill>
            </a:endParaRPr>
          </a:p>
          <a:p>
            <a:r>
              <a:rPr kumimoji="1" lang="ja-JP" altLang="en-US" sz="1600" b="1" dirty="0">
                <a:solidFill>
                  <a:schemeClr val="tx1"/>
                </a:solidFill>
              </a:rPr>
              <a:t>「この商品であれば全然良いですね～」</a:t>
            </a:r>
            <a:endParaRPr kumimoji="1" lang="en-US" altLang="ja-JP" sz="1600" b="1" dirty="0">
              <a:solidFill>
                <a:schemeClr val="tx1"/>
              </a:solidFill>
            </a:endParaRPr>
          </a:p>
          <a:p>
            <a:endParaRPr kumimoji="1" lang="en-US" altLang="ja-JP" dirty="0">
              <a:solidFill>
                <a:schemeClr val="tx1"/>
              </a:solidFill>
            </a:endParaRPr>
          </a:p>
          <a:p>
            <a:r>
              <a:rPr kumimoji="1" lang="ja-JP" altLang="en-US" sz="1600" dirty="0">
                <a:solidFill>
                  <a:schemeClr val="tx1"/>
                </a:solidFill>
              </a:rPr>
              <a:t>と回答されました。</a:t>
            </a:r>
            <a:endParaRPr kumimoji="1" lang="en-US" altLang="ja-JP" sz="1600" dirty="0">
              <a:solidFill>
                <a:schemeClr val="tx1"/>
              </a:solidFill>
            </a:endParaRPr>
          </a:p>
          <a:p>
            <a:r>
              <a:rPr kumimoji="1" lang="ja-JP" altLang="en-US" sz="1600" dirty="0">
                <a:solidFill>
                  <a:schemeClr val="tx1"/>
                </a:solidFill>
              </a:rPr>
              <a:t>その回答を聞いて、お客様が川田さんの事を一気に信頼してくださいました。</a:t>
            </a:r>
            <a:endParaRPr kumimoji="1" lang="en-US" altLang="ja-JP" sz="1600" dirty="0">
              <a:solidFill>
                <a:schemeClr val="tx1"/>
              </a:solidFill>
            </a:endParaRPr>
          </a:p>
          <a:p>
            <a:r>
              <a:rPr kumimoji="1" lang="ja-JP" altLang="en-US" sz="1600" dirty="0">
                <a:solidFill>
                  <a:schemeClr val="tx1"/>
                </a:solidFill>
              </a:rPr>
              <a:t>証券マンは自社の良い所と他社の悪い所しか言ってきませんが、川田さんは中立的な立場で良い悪いを判断してくれます。</a:t>
            </a:r>
            <a:endParaRPr kumimoji="1" lang="en-US" altLang="ja-JP" sz="1600" dirty="0">
              <a:solidFill>
                <a:schemeClr val="tx1"/>
              </a:solidFill>
            </a:endParaRPr>
          </a:p>
          <a:p>
            <a:endParaRPr kumimoji="1" lang="en-US" altLang="ja-JP" sz="1600" dirty="0">
              <a:solidFill>
                <a:schemeClr val="tx1"/>
              </a:solidFill>
            </a:endParaRPr>
          </a:p>
          <a:p>
            <a:r>
              <a:rPr kumimoji="1" lang="ja-JP" altLang="en-US" sz="1600" dirty="0">
                <a:solidFill>
                  <a:schemeClr val="tx1"/>
                </a:solidFill>
              </a:rPr>
              <a:t>お客様の将来をより良くしようという姿勢は素晴らしいと思いますし、お客様を紹介する立場からも安心が出来ます。</a:t>
            </a:r>
            <a:endParaRPr kumimoji="1" lang="en-US" altLang="ja-JP" sz="1600" dirty="0">
              <a:solidFill>
                <a:schemeClr val="tx1"/>
              </a:solidFill>
            </a:endParaRPr>
          </a:p>
          <a:p>
            <a:r>
              <a:rPr kumimoji="1" lang="ja-JP" altLang="en-US" sz="1600" dirty="0">
                <a:solidFill>
                  <a:schemeClr val="tx1"/>
                </a:solidFill>
              </a:rPr>
              <a:t>しっかりとお客様目線で、お客様に合った運用の提案をしてくれるので心から信頼しています。</a:t>
            </a:r>
            <a:endParaRPr kumimoji="1" lang="en-US" altLang="ja-JP" sz="1600" dirty="0">
              <a:solidFill>
                <a:schemeClr val="tx1"/>
              </a:solidFill>
            </a:endParaRPr>
          </a:p>
          <a:p>
            <a:r>
              <a:rPr kumimoji="1" lang="ja-JP" altLang="en-US" sz="1600" dirty="0">
                <a:solidFill>
                  <a:schemeClr val="tx1"/>
                </a:solidFill>
              </a:rPr>
              <a:t>そんな正直な</a:t>
            </a:r>
            <a:r>
              <a:rPr kumimoji="1" lang="en-US" altLang="ja-JP" sz="1600" dirty="0">
                <a:solidFill>
                  <a:schemeClr val="tx1"/>
                </a:solidFill>
              </a:rPr>
              <a:t>IFA</a:t>
            </a:r>
            <a:r>
              <a:rPr kumimoji="1" lang="ja-JP" altLang="en-US" sz="1600" dirty="0">
                <a:solidFill>
                  <a:schemeClr val="tx1"/>
                </a:solidFill>
              </a:rPr>
              <a:t>、資産運用アドバイザー</a:t>
            </a:r>
            <a:r>
              <a:rPr kumimoji="1" lang="en-US" altLang="ja-JP" sz="1600" dirty="0">
                <a:solidFill>
                  <a:schemeClr val="tx1"/>
                </a:solidFill>
              </a:rPr>
              <a:t>(50</a:t>
            </a:r>
            <a:r>
              <a:rPr kumimoji="1" lang="ja-JP" altLang="en-US" sz="1600" dirty="0">
                <a:solidFill>
                  <a:schemeClr val="tx1"/>
                </a:solidFill>
              </a:rPr>
              <a:t>代専門</a:t>
            </a:r>
            <a:r>
              <a:rPr kumimoji="1" lang="en-US" altLang="ja-JP" sz="1600" dirty="0">
                <a:solidFill>
                  <a:schemeClr val="tx1"/>
                </a:solidFill>
              </a:rPr>
              <a:t>)</a:t>
            </a:r>
            <a:r>
              <a:rPr kumimoji="1" lang="ja-JP" altLang="en-US" sz="1600">
                <a:solidFill>
                  <a:schemeClr val="tx1"/>
                </a:solidFill>
              </a:rPr>
              <a:t>の川田勝雄さんを心より推薦します。</a:t>
            </a:r>
            <a:endParaRPr kumimoji="1" lang="en-US" altLang="ja-JP" sz="1600" dirty="0">
              <a:solidFill>
                <a:schemeClr val="tx1"/>
              </a:solidFill>
            </a:endParaRPr>
          </a:p>
          <a:p>
            <a:endParaRPr kumimoji="1" lang="en-US" altLang="ja-JP" dirty="0">
              <a:solidFill>
                <a:schemeClr val="tx1"/>
              </a:solidFill>
            </a:endParaRPr>
          </a:p>
          <a:p>
            <a:pPr algn="r"/>
            <a:r>
              <a:rPr kumimoji="1" lang="ja-JP" altLang="en-US" dirty="0">
                <a:solidFill>
                  <a:schemeClr val="tx1"/>
                </a:solidFill>
              </a:rPr>
              <a:t>　　　　　　　　　　　　　　　　　　令和</a:t>
            </a:r>
            <a:r>
              <a:rPr kumimoji="1" lang="en-US" altLang="ja-JP" dirty="0">
                <a:solidFill>
                  <a:schemeClr val="tx1"/>
                </a:solidFill>
              </a:rPr>
              <a:t>7</a:t>
            </a:r>
            <a:r>
              <a:rPr kumimoji="1" lang="ja-JP" altLang="en-US" dirty="0">
                <a:solidFill>
                  <a:schemeClr val="tx1"/>
                </a:solidFill>
              </a:rPr>
              <a:t>年</a:t>
            </a:r>
            <a:r>
              <a:rPr kumimoji="1" lang="en-US" altLang="ja-JP" dirty="0">
                <a:solidFill>
                  <a:schemeClr val="tx1"/>
                </a:solidFill>
              </a:rPr>
              <a:t>1</a:t>
            </a:r>
            <a:r>
              <a:rPr kumimoji="1" lang="ja-JP" altLang="en-US" dirty="0">
                <a:solidFill>
                  <a:schemeClr val="tx1"/>
                </a:solidFill>
              </a:rPr>
              <a:t>月</a:t>
            </a:r>
            <a:r>
              <a:rPr kumimoji="1" lang="en-US" altLang="ja-JP" dirty="0">
                <a:solidFill>
                  <a:schemeClr val="tx1"/>
                </a:solidFill>
              </a:rPr>
              <a:t>26</a:t>
            </a:r>
            <a:r>
              <a:rPr kumimoji="1" lang="ja-JP" altLang="en-US" dirty="0">
                <a:solidFill>
                  <a:schemeClr val="tx1"/>
                </a:solidFill>
              </a:rPr>
              <a:t>日　佐藤　翔太　</a:t>
            </a:r>
            <a:endParaRPr kumimoji="1" lang="en-US" altLang="ja-JP" dirty="0">
              <a:solidFill>
                <a:schemeClr val="tx1"/>
              </a:solidFill>
            </a:endParaRPr>
          </a:p>
          <a:p>
            <a:pPr algn="r"/>
            <a:r>
              <a:rPr kumimoji="1" lang="ja-JP" altLang="en-US" dirty="0">
                <a:solidFill>
                  <a:schemeClr val="tx1"/>
                </a:solidFill>
              </a:rPr>
              <a:t>リスクマネジメントコンサルタント</a:t>
            </a:r>
            <a:r>
              <a:rPr kumimoji="1" lang="en-US" altLang="ja-JP" dirty="0">
                <a:solidFill>
                  <a:schemeClr val="tx1"/>
                </a:solidFill>
              </a:rPr>
              <a:t>(</a:t>
            </a:r>
            <a:r>
              <a:rPr kumimoji="1" lang="ja-JP" altLang="en-US" dirty="0">
                <a:solidFill>
                  <a:schemeClr val="tx1"/>
                </a:solidFill>
              </a:rPr>
              <a:t>損害保険</a:t>
            </a:r>
            <a:r>
              <a:rPr kumimoji="1" lang="en-US" altLang="ja-JP" dirty="0">
                <a:solidFill>
                  <a:schemeClr val="tx1"/>
                </a:solidFill>
              </a:rPr>
              <a:t>)</a:t>
            </a:r>
          </a:p>
        </p:txBody>
      </p:sp>
    </p:spTree>
    <p:extLst>
      <p:ext uri="{BB962C8B-B14F-4D97-AF65-F5344CB8AC3E}">
        <p14:creationId xmlns:p14="http://schemas.microsoft.com/office/powerpoint/2010/main" val="3291187886"/>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TM02900688[[fn=ファセット]]</Template>
  <TotalTime>415</TotalTime>
  <Words>247</Words>
  <Application>Microsoft Office PowerPoint</Application>
  <PresentationFormat>ワイド画面</PresentationFormat>
  <Paragraphs>18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Arial</vt:lpstr>
      <vt:lpstr>Trebuchet MS</vt:lpstr>
      <vt:lpstr>Wingdings 3</vt:lpstr>
      <vt:lpstr>ファセット</vt:lpstr>
      <vt:lpstr>良いものは正直に良いと勧めてくれます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老後2,000万円問題の解決策がここに・・！！</dc:title>
  <dc:creator>rental_user</dc:creator>
  <cp:lastModifiedBy>s-sato</cp:lastModifiedBy>
  <cp:revision>33</cp:revision>
  <cp:lastPrinted>2021-09-18T08:52:18Z</cp:lastPrinted>
  <dcterms:created xsi:type="dcterms:W3CDTF">2021-09-18T06:31:19Z</dcterms:created>
  <dcterms:modified xsi:type="dcterms:W3CDTF">2025-01-26T05:04:40Z</dcterms:modified>
</cp:coreProperties>
</file>