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18288000" cy="10287000"/>
  <p:notesSz cx="6858000" cy="9144000"/>
  <p:embeddedFontLst>
    <p:embeddedFont>
      <p:font typeface="Noto Sans JP Bold" panose="020B0800000000000000" pitchFamily="34" charset="-128"/>
      <p:regular r:id="rId3"/>
      <p:bold r:id="rId4"/>
    </p:embeddedFont>
    <p:embeddedFont>
      <p:font typeface="Rounded M+" panose="020B0502020203020207" pitchFamily="34" charset="-128"/>
      <p:regular r:id="rId5"/>
    </p:embeddedFont>
    <p:embeddedFont>
      <p:font typeface="Source Han Sans JP Bold" panose="020B0800000000000000" pitchFamily="34" charset="-128"/>
      <p:regular r:id="rId6"/>
      <p:bold r:id="rId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626" autoAdjust="0"/>
  </p:normalViewPr>
  <p:slideViewPr>
    <p:cSldViewPr>
      <p:cViewPr varScale="1">
        <p:scale>
          <a:sx n="80" d="100"/>
          <a:sy n="80" d="100"/>
        </p:scale>
        <p:origin x="816"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font" Target="fonts/font1.fntdata"/><Relationship Id="rId7" Type="http://schemas.openxmlformats.org/officeDocument/2006/relationships/font" Target="fonts/font5.fntdata"/><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tableStyles" Target="tableStyles.xml"/><Relationship Id="rId5" Type="http://schemas.openxmlformats.org/officeDocument/2006/relationships/font" Target="fonts/font3.fntdata"/><Relationship Id="rId10" Type="http://schemas.openxmlformats.org/officeDocument/2006/relationships/theme" Target="theme/theme1.xml"/><Relationship Id="rId4" Type="http://schemas.openxmlformats.org/officeDocument/2006/relationships/font" Target="fonts/font2.fntdata"/><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74438"/>
            <a:chOff x="0" y="0"/>
            <a:chExt cx="4816593" cy="151292"/>
          </a:xfrm>
        </p:grpSpPr>
        <p:sp>
          <p:nvSpPr>
            <p:cNvPr id="3" name="Freeform 3"/>
            <p:cNvSpPr/>
            <p:nvPr/>
          </p:nvSpPr>
          <p:spPr>
            <a:xfrm>
              <a:off x="0" y="0"/>
              <a:ext cx="4816592" cy="151292"/>
            </a:xfrm>
            <a:custGeom>
              <a:avLst/>
              <a:gdLst/>
              <a:ahLst/>
              <a:cxnLst/>
              <a:rect l="l" t="t" r="r" b="b"/>
              <a:pathLst>
                <a:path w="4816592" h="151292">
                  <a:moveTo>
                    <a:pt x="0" y="0"/>
                  </a:moveTo>
                  <a:lnTo>
                    <a:pt x="4816592" y="0"/>
                  </a:lnTo>
                  <a:lnTo>
                    <a:pt x="4816592" y="151292"/>
                  </a:lnTo>
                  <a:lnTo>
                    <a:pt x="0" y="151292"/>
                  </a:lnTo>
                  <a:close/>
                </a:path>
              </a:pathLst>
            </a:custGeom>
            <a:solidFill>
              <a:srgbClr val="4B9EAB"/>
            </a:solidFill>
          </p:spPr>
          <p:txBody>
            <a:bodyPr/>
            <a:lstStyle/>
            <a:p>
              <a:endParaRPr lang="ja-JP" altLang="en-US"/>
            </a:p>
          </p:txBody>
        </p:sp>
        <p:sp>
          <p:nvSpPr>
            <p:cNvPr id="4" name="TextBox 4"/>
            <p:cNvSpPr txBox="1"/>
            <p:nvPr/>
          </p:nvSpPr>
          <p:spPr>
            <a:xfrm>
              <a:off x="0" y="-47625"/>
              <a:ext cx="4816593" cy="19891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9712562"/>
            <a:ext cx="18288000" cy="574438"/>
            <a:chOff x="0" y="0"/>
            <a:chExt cx="4816593" cy="151292"/>
          </a:xfrm>
        </p:grpSpPr>
        <p:sp>
          <p:nvSpPr>
            <p:cNvPr id="6" name="Freeform 6"/>
            <p:cNvSpPr/>
            <p:nvPr/>
          </p:nvSpPr>
          <p:spPr>
            <a:xfrm>
              <a:off x="0" y="0"/>
              <a:ext cx="4816592" cy="151292"/>
            </a:xfrm>
            <a:custGeom>
              <a:avLst/>
              <a:gdLst/>
              <a:ahLst/>
              <a:cxnLst/>
              <a:rect l="l" t="t" r="r" b="b"/>
              <a:pathLst>
                <a:path w="4816592" h="151292">
                  <a:moveTo>
                    <a:pt x="0" y="0"/>
                  </a:moveTo>
                  <a:lnTo>
                    <a:pt x="4816592" y="0"/>
                  </a:lnTo>
                  <a:lnTo>
                    <a:pt x="4816592" y="151292"/>
                  </a:lnTo>
                  <a:lnTo>
                    <a:pt x="0" y="151292"/>
                  </a:lnTo>
                  <a:close/>
                </a:path>
              </a:pathLst>
            </a:custGeom>
            <a:solidFill>
              <a:srgbClr val="4B9EAB"/>
            </a:solidFill>
          </p:spPr>
          <p:txBody>
            <a:bodyPr/>
            <a:lstStyle/>
            <a:p>
              <a:endParaRPr lang="ja-JP" altLang="en-US"/>
            </a:p>
          </p:txBody>
        </p:sp>
        <p:sp>
          <p:nvSpPr>
            <p:cNvPr id="7" name="TextBox 7"/>
            <p:cNvSpPr txBox="1"/>
            <p:nvPr/>
          </p:nvSpPr>
          <p:spPr>
            <a:xfrm>
              <a:off x="0" y="-47625"/>
              <a:ext cx="4816593" cy="19891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8763000" y="9075633"/>
            <a:ext cx="5568327" cy="481607"/>
          </a:xfrm>
          <a:prstGeom prst="rect">
            <a:avLst/>
          </a:prstGeom>
        </p:spPr>
        <p:txBody>
          <a:bodyPr wrap="square" lIns="0" tIns="0" rIns="0" bIns="0" rtlCol="0" anchor="t">
            <a:spAutoFit/>
          </a:bodyPr>
          <a:lstStyle/>
          <a:p>
            <a:pPr algn="ctr">
              <a:lnSpc>
                <a:spcPts val="3920"/>
              </a:lnSpc>
              <a:spcBef>
                <a:spcPct val="0"/>
              </a:spcBef>
            </a:pPr>
            <a:r>
              <a:rPr lang="en-US" sz="3200" b="1" spc="196" dirty="0" err="1">
                <a:solidFill>
                  <a:srgbClr val="272727"/>
                </a:solidFill>
                <a:latin typeface="Source Han Sans JP Bold"/>
                <a:ea typeface="Source Han Sans JP Bold"/>
                <a:cs typeface="Source Han Sans JP Bold"/>
                <a:sym typeface="Source Han Sans JP Bold"/>
              </a:rPr>
              <a:t>北欧型障がい福祉施設教育</a:t>
            </a:r>
            <a:endParaRPr lang="en-US" sz="3200" b="1" spc="196" dirty="0">
              <a:solidFill>
                <a:srgbClr val="272727"/>
              </a:solidFill>
              <a:latin typeface="Source Han Sans JP Bold"/>
              <a:ea typeface="Source Han Sans JP Bold"/>
              <a:cs typeface="Source Han Sans JP Bold"/>
              <a:sym typeface="Source Han Sans JP Bold"/>
            </a:endParaRPr>
          </a:p>
        </p:txBody>
      </p:sp>
      <p:sp>
        <p:nvSpPr>
          <p:cNvPr id="9" name="TextBox 9"/>
          <p:cNvSpPr txBox="1"/>
          <p:nvPr/>
        </p:nvSpPr>
        <p:spPr>
          <a:xfrm>
            <a:off x="14173200" y="8897196"/>
            <a:ext cx="3326970" cy="1389804"/>
          </a:xfrm>
          <a:prstGeom prst="rect">
            <a:avLst/>
          </a:prstGeom>
        </p:spPr>
        <p:txBody>
          <a:bodyPr lIns="0" tIns="0" rIns="0" bIns="0" rtlCol="0" anchor="t">
            <a:spAutoFit/>
          </a:bodyPr>
          <a:lstStyle/>
          <a:p>
            <a:pPr algn="ctr">
              <a:lnSpc>
                <a:spcPts val="5599"/>
              </a:lnSpc>
              <a:spcBef>
                <a:spcPct val="0"/>
              </a:spcBef>
            </a:pPr>
            <a:r>
              <a:rPr lang="en-US" sz="3999" b="1" spc="279" dirty="0">
                <a:solidFill>
                  <a:srgbClr val="272727"/>
                </a:solidFill>
                <a:latin typeface="Source Han Sans JP Bold"/>
                <a:ea typeface="Source Han Sans JP Bold"/>
                <a:cs typeface="Source Han Sans JP Bold"/>
                <a:sym typeface="Source Han Sans JP Bold"/>
              </a:rPr>
              <a:t>野田</a:t>
            </a:r>
            <a:r>
              <a:rPr lang="ja-JP" altLang="en-US" sz="3999" b="1" spc="279">
                <a:solidFill>
                  <a:srgbClr val="272727"/>
                </a:solidFill>
                <a:latin typeface="Source Han Sans JP Bold"/>
                <a:ea typeface="Source Han Sans JP Bold"/>
                <a:cs typeface="Source Han Sans JP Bold"/>
                <a:sym typeface="Source Han Sans JP Bold"/>
              </a:rPr>
              <a:t>直裕</a:t>
            </a:r>
            <a:endParaRPr lang="en-US" altLang="ja-JP" sz="3999" b="1" spc="279" dirty="0">
              <a:solidFill>
                <a:srgbClr val="272727"/>
              </a:solidFill>
              <a:latin typeface="Source Han Sans JP Bold"/>
              <a:ea typeface="Source Han Sans JP Bold"/>
              <a:cs typeface="Source Han Sans JP Bold"/>
              <a:sym typeface="Source Han Sans JP Bold"/>
            </a:endParaRPr>
          </a:p>
          <a:p>
            <a:pPr algn="ctr">
              <a:lnSpc>
                <a:spcPts val="5599"/>
              </a:lnSpc>
              <a:spcBef>
                <a:spcPct val="0"/>
              </a:spcBef>
            </a:pPr>
            <a:endParaRPr lang="en-US" sz="3999" b="1" spc="279" dirty="0">
              <a:solidFill>
                <a:srgbClr val="272727"/>
              </a:solidFill>
              <a:latin typeface="Source Han Sans JP Bold"/>
              <a:ea typeface="Source Han Sans JP Bold"/>
              <a:cs typeface="Source Han Sans JP Bold"/>
              <a:sym typeface="Source Han Sans JP Bold"/>
            </a:endParaRPr>
          </a:p>
        </p:txBody>
      </p:sp>
      <p:sp>
        <p:nvSpPr>
          <p:cNvPr id="10" name="TextBox 10"/>
          <p:cNvSpPr txBox="1"/>
          <p:nvPr/>
        </p:nvSpPr>
        <p:spPr>
          <a:xfrm>
            <a:off x="0" y="479188"/>
            <a:ext cx="18193082" cy="2462428"/>
          </a:xfrm>
          <a:prstGeom prst="rect">
            <a:avLst/>
          </a:prstGeom>
        </p:spPr>
        <p:txBody>
          <a:bodyPr lIns="0" tIns="0" rIns="0" bIns="0" rtlCol="0" anchor="t">
            <a:spAutoFit/>
          </a:bodyPr>
          <a:lstStyle/>
          <a:p>
            <a:pPr algn="ctr">
              <a:lnSpc>
                <a:spcPts val="6553"/>
              </a:lnSpc>
            </a:pPr>
            <a:r>
              <a:rPr lang="en-US" sz="4681" b="1" dirty="0">
                <a:solidFill>
                  <a:srgbClr val="272727"/>
                </a:solidFill>
                <a:latin typeface="Noto Sans JP Bold"/>
                <a:ea typeface="Noto Sans JP Bold"/>
                <a:cs typeface="Noto Sans JP Bold"/>
                <a:sym typeface="Noto Sans JP Bold"/>
              </a:rPr>
              <a:t>「</a:t>
            </a:r>
            <a:r>
              <a:rPr lang="en-US" sz="4681" b="1" dirty="0" err="1">
                <a:solidFill>
                  <a:srgbClr val="272727"/>
                </a:solidFill>
                <a:latin typeface="Noto Sans JP Bold"/>
                <a:ea typeface="Noto Sans JP Bold"/>
                <a:cs typeface="Noto Sans JP Bold"/>
                <a:sym typeface="Noto Sans JP Bold"/>
              </a:rPr>
              <a:t>女性人材活用（訪問看護</a:t>
            </a:r>
            <a:r>
              <a:rPr lang="en-US" sz="4681" b="1" dirty="0">
                <a:solidFill>
                  <a:srgbClr val="272727"/>
                </a:solidFill>
                <a:latin typeface="Noto Sans JP Bold"/>
                <a:ea typeface="Noto Sans JP Bold"/>
                <a:cs typeface="Noto Sans JP Bold"/>
                <a:sym typeface="Noto Sans JP Bold"/>
              </a:rPr>
              <a:t>）」</a:t>
            </a:r>
          </a:p>
          <a:p>
            <a:pPr algn="ctr">
              <a:lnSpc>
                <a:spcPts val="6553"/>
              </a:lnSpc>
            </a:pPr>
            <a:r>
              <a:rPr lang="en-US" sz="4681" b="1" dirty="0">
                <a:solidFill>
                  <a:srgbClr val="272727"/>
                </a:solidFill>
                <a:latin typeface="Noto Sans JP Bold"/>
                <a:ea typeface="Noto Sans JP Bold"/>
                <a:cs typeface="Noto Sans JP Bold"/>
                <a:sym typeface="Noto Sans JP Bold"/>
              </a:rPr>
              <a:t>　</a:t>
            </a:r>
            <a:r>
              <a:rPr lang="en-US" sz="4681" b="1" dirty="0" err="1">
                <a:solidFill>
                  <a:srgbClr val="272727"/>
                </a:solidFill>
                <a:latin typeface="Noto Sans JP Bold"/>
                <a:ea typeface="Noto Sans JP Bold"/>
                <a:cs typeface="Noto Sans JP Bold"/>
                <a:sym typeface="Noto Sans JP Bold"/>
              </a:rPr>
              <a:t>阿曽ゆうこさんを推薦します</a:t>
            </a:r>
            <a:endParaRPr lang="en-US" sz="4681" b="1" dirty="0">
              <a:solidFill>
                <a:srgbClr val="272727"/>
              </a:solidFill>
              <a:latin typeface="Noto Sans JP Bold"/>
              <a:ea typeface="Noto Sans JP Bold"/>
              <a:cs typeface="Noto Sans JP Bold"/>
              <a:sym typeface="Noto Sans JP Bold"/>
            </a:endParaRPr>
          </a:p>
          <a:p>
            <a:pPr algn="ctr">
              <a:lnSpc>
                <a:spcPts val="6553"/>
              </a:lnSpc>
            </a:pPr>
            <a:endParaRPr lang="en-US" sz="4681" b="1" dirty="0">
              <a:solidFill>
                <a:srgbClr val="272727"/>
              </a:solidFill>
              <a:latin typeface="Noto Sans JP Bold"/>
              <a:ea typeface="Noto Sans JP Bold"/>
              <a:cs typeface="Noto Sans JP Bold"/>
              <a:sym typeface="Noto Sans JP Bold"/>
            </a:endParaRPr>
          </a:p>
        </p:txBody>
      </p:sp>
      <p:sp>
        <p:nvSpPr>
          <p:cNvPr id="11" name="TextBox 11"/>
          <p:cNvSpPr txBox="1"/>
          <p:nvPr/>
        </p:nvSpPr>
        <p:spPr>
          <a:xfrm>
            <a:off x="0" y="2343611"/>
            <a:ext cx="18193082" cy="5620641"/>
          </a:xfrm>
          <a:prstGeom prst="rect">
            <a:avLst/>
          </a:prstGeom>
        </p:spPr>
        <p:txBody>
          <a:bodyPr lIns="0" tIns="0" rIns="0" bIns="0" rtlCol="0" anchor="t">
            <a:spAutoFit/>
          </a:bodyPr>
          <a:lstStyle/>
          <a:p>
            <a:pPr algn="l">
              <a:lnSpc>
                <a:spcPts val="4851"/>
              </a:lnSpc>
            </a:pPr>
            <a:r>
              <a:rPr lang="en-US" sz="3465" dirty="0" err="1">
                <a:solidFill>
                  <a:srgbClr val="272727"/>
                </a:solidFill>
                <a:latin typeface="Rounded M+"/>
                <a:ea typeface="Rounded M+"/>
                <a:cs typeface="Rounded M+"/>
                <a:sym typeface="Rounded M+"/>
              </a:rPr>
              <a:t>私は女性人材活用（訪問看護）の阿曽ゆうこさんを推薦します</a:t>
            </a:r>
            <a:r>
              <a:rPr lang="en-US" sz="3465" dirty="0">
                <a:solidFill>
                  <a:srgbClr val="272727"/>
                </a:solidFill>
                <a:latin typeface="Rounded M+"/>
                <a:ea typeface="Rounded M+"/>
                <a:cs typeface="Rounded M+"/>
                <a:sym typeface="Rounded M+"/>
              </a:rPr>
              <a:t>。</a:t>
            </a:r>
          </a:p>
          <a:p>
            <a:pPr algn="l">
              <a:lnSpc>
                <a:spcPts val="4851"/>
              </a:lnSpc>
            </a:pPr>
            <a:r>
              <a:rPr lang="ja-JP" altLang="en-US" sz="3465">
                <a:solidFill>
                  <a:srgbClr val="272727"/>
                </a:solidFill>
                <a:latin typeface="Rounded M+"/>
                <a:ea typeface="Rounded M+"/>
                <a:cs typeface="Rounded M+"/>
                <a:sym typeface="Rounded M+"/>
              </a:rPr>
              <a:t>阿曽さんは看護師として、病院勤務や訪問看護ステーションの立ち上げを通じて</a:t>
            </a:r>
            <a:endParaRPr lang="en-US" altLang="ja-JP" sz="3465" dirty="0">
              <a:solidFill>
                <a:srgbClr val="272727"/>
              </a:solidFill>
              <a:latin typeface="Rounded M+"/>
              <a:ea typeface="Rounded M+"/>
              <a:cs typeface="Rounded M+"/>
              <a:sym typeface="Rounded M+"/>
            </a:endParaRPr>
          </a:p>
          <a:p>
            <a:pPr algn="l">
              <a:lnSpc>
                <a:spcPts val="4851"/>
              </a:lnSpc>
            </a:pPr>
            <a:r>
              <a:rPr lang="ja-JP" altLang="en-US" sz="3465">
                <a:solidFill>
                  <a:srgbClr val="272727"/>
                </a:solidFill>
                <a:latin typeface="Rounded M+"/>
                <a:ea typeface="Rounded M+"/>
                <a:cs typeface="Rounded M+"/>
                <a:sym typeface="Rounded M+"/>
              </a:rPr>
              <a:t>看護の深い専門性の知識と経験があり、それを土台に訪問看護ステーションの立ち上げ支援や、レセプトの適正化を指導しています。</a:t>
            </a:r>
            <a:endParaRPr lang="en-US" altLang="ja-JP" sz="3465" dirty="0">
              <a:solidFill>
                <a:srgbClr val="272727"/>
              </a:solidFill>
              <a:latin typeface="Rounded M+"/>
              <a:ea typeface="Rounded M+"/>
              <a:cs typeface="Rounded M+"/>
              <a:sym typeface="Rounded M+"/>
            </a:endParaRPr>
          </a:p>
          <a:p>
            <a:pPr algn="l">
              <a:lnSpc>
                <a:spcPts val="4851"/>
              </a:lnSpc>
            </a:pPr>
            <a:r>
              <a:rPr lang="ja-JP" altLang="en-US" sz="3465">
                <a:solidFill>
                  <a:srgbClr val="272727"/>
                </a:solidFill>
                <a:latin typeface="Rounded M+"/>
                <a:ea typeface="Rounded M+"/>
                <a:cs typeface="Rounded M+"/>
                <a:sym typeface="Rounded M+"/>
              </a:rPr>
              <a:t>私の行なっている福祉と連携する関係になり、今後は大型病院から大量の患者を地域が受け入れていく地域移行において、訪問看護ステーションが訪問の支援の中枢になっていきます。特に、重度の障がい者の入居を支援するナーシングホームでは、医療と福祉が連携する形になります。そんな社会課題を支援している阿曽さんのお仕事は、今後ますますニーズが高まると思います。</a:t>
            </a:r>
            <a:endParaRPr lang="en-US" sz="3465" dirty="0">
              <a:solidFill>
                <a:srgbClr val="272727"/>
              </a:solidFill>
              <a:latin typeface="Rounded M+"/>
              <a:ea typeface="Rounded M+"/>
              <a:cs typeface="Rounded M+"/>
              <a:sym typeface="Rounded 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156</Words>
  <Application>Microsoft Macintosh PowerPoint</Application>
  <PresentationFormat>ユーザー設定</PresentationFormat>
  <Paragraphs>8</Paragraphs>
  <Slides>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Source Han Sans JP Bold</vt:lpstr>
      <vt:lpstr>Rounded M+</vt:lpstr>
      <vt:lpstr>Arial</vt:lpstr>
      <vt:lpstr>Noto Sans JP Bold</vt:lpstr>
      <vt:lpstr>Calibri</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青　白　ビジネス　営業　成果分析レポート　イラスト　ミニマル　プレゼンテーション</dc:title>
  <cp:lastModifiedBy>野田 直裕</cp:lastModifiedBy>
  <cp:revision>4</cp:revision>
  <dcterms:created xsi:type="dcterms:W3CDTF">2006-08-16T00:00:00Z</dcterms:created>
  <dcterms:modified xsi:type="dcterms:W3CDTF">2025-06-25T13:38:30Z</dcterms:modified>
  <dc:identifier>DAGXtuoNjxU</dc:identifier>
</cp:coreProperties>
</file>