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705"/>
  </p:normalViewPr>
  <p:slideViewPr>
    <p:cSldViewPr snapToGrid="0">
      <p:cViewPr varScale="1">
        <p:scale>
          <a:sx n="94" d="100"/>
          <a:sy n="94" d="100"/>
        </p:scale>
        <p:origin x="1064"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F4218D-D8C8-C36E-CDEA-77F51630A5D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1EFAE2-7D9C-B80F-2739-66BC149194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304E705-7681-2225-BB58-E1B7F31A7FCF}"/>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0C90D2EF-7A6E-2397-2D3E-3C8F47B415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BA371C-2112-3268-7914-2C50A96F9A01}"/>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34730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0CA03-B109-55B1-0719-41E39942D85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ADE4F6-4A48-6A7C-7671-97D782CD328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1FCD82-4FBD-33CA-0523-5DD1AF131756}"/>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866EDE88-3B85-6277-29AB-0FE72F9F3C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806F40-A370-41FE-A441-66C0922FD7C9}"/>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97894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C218232-4C26-4257-4B2D-243E83EFE95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29EA211-4855-0B27-2D31-BCC8A3546BB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5ABF85-6B82-8054-0408-7F5C8FEFD768}"/>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0A3051B4-0319-5DE5-19D9-A2B95B4AA1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11C406-3D72-0959-D958-FAAEFBF546D3}"/>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30491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3C6B88-17E9-FED3-21F9-268EB414F4F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B7C6F8-C684-45CC-95E4-841FF7913A8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C4D755-B8A5-D40A-8CB7-8E9E71254D8D}"/>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BBAA78B0-5C96-6E11-6BAD-7197A0DE8E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6F8D68A-3A76-D3FE-F663-6D80DA2FBB77}"/>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6935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87C7CB-76C7-678D-42F1-3C8CBE19C19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856181-DE51-B1FD-B8E0-297A002250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D759D2B-17B8-E58C-191B-321579CA66A0}"/>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2C44D713-3B86-F666-AB85-A880B97E22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905EEE-E8A7-55EF-8916-B79A6F55628F}"/>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801209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10029D-0FC8-0523-7C1B-8CC11C190A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942FBF-45BA-E902-EB9E-81B029252F5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E348E11-700E-D585-284A-E9C41D6B42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CDF0A94-8BB0-7349-0E74-2FE48D49F177}"/>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6" name="フッター プレースホルダー 5">
            <a:extLst>
              <a:ext uri="{FF2B5EF4-FFF2-40B4-BE49-F238E27FC236}">
                <a16:creationId xmlns:a16="http://schemas.microsoft.com/office/drawing/2014/main" id="{59AC38D3-69E3-5929-2F52-326813BBC7E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38EA2A4-445C-2FE1-4939-6564DE60A2CF}"/>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266777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A00FFD-2238-1BC1-34E4-40678801DAB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C14FB8-852A-25FC-E035-423F782194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FF150F6-55B3-9AB2-D830-F02A4BC26B5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2ECF12B-FC8A-9624-5E7C-5137A81FD2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43AB159-AFCA-139A-5C13-6EFFAE6BA4E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058BCBE-4A30-3A85-7E65-0AC87A4054F2}"/>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8" name="フッター プレースホルダー 7">
            <a:extLst>
              <a:ext uri="{FF2B5EF4-FFF2-40B4-BE49-F238E27FC236}">
                <a16:creationId xmlns:a16="http://schemas.microsoft.com/office/drawing/2014/main" id="{86586579-0597-C9E2-7558-8B2C741D638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C42ED2-3DE9-8114-4A6B-F77AF689F69B}"/>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4249983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37A6B3-533A-E2F6-3D94-8CE9B9AC2C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7162BE5-0619-CB1B-07FB-AE00AA98AE97}"/>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4" name="フッター プレースホルダー 3">
            <a:extLst>
              <a:ext uri="{FF2B5EF4-FFF2-40B4-BE49-F238E27FC236}">
                <a16:creationId xmlns:a16="http://schemas.microsoft.com/office/drawing/2014/main" id="{E0BF34A0-5EBD-FFCF-A3D5-07137B19D19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7BE03E1-C889-1715-50F9-41D3111ACAC8}"/>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509159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423A722-E292-C310-24F8-8B5A0CE4BB00}"/>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3" name="フッター プレースホルダー 2">
            <a:extLst>
              <a:ext uri="{FF2B5EF4-FFF2-40B4-BE49-F238E27FC236}">
                <a16:creationId xmlns:a16="http://schemas.microsoft.com/office/drawing/2014/main" id="{62A59376-83FE-6DB7-9DE1-2A02DB9B57F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68ADEC3-7AA5-F9FF-8E31-1A654E3ECC95}"/>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2423358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9B78AE-DFA1-F306-F086-02DE1186E3B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C1E06C-62B2-A4D6-D8B7-D698D060B8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6BEDBEB-F73A-63AE-5C9A-DFED946BE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13C57B-2EB9-4E6D-BDC1-64ED8270F39C}"/>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6" name="フッター プレースホルダー 5">
            <a:extLst>
              <a:ext uri="{FF2B5EF4-FFF2-40B4-BE49-F238E27FC236}">
                <a16:creationId xmlns:a16="http://schemas.microsoft.com/office/drawing/2014/main" id="{C4686418-EF40-575A-AA17-398C4C8F77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5D31209-630F-4860-0F34-921E6EA09019}"/>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935140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E1FDFC-34B1-B148-CC48-AB6C2E5997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21C0AD-E014-548C-ED6E-59428BAA4D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E474D7A-0BAA-836E-F938-0CC010EE55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87CC39F-30E2-289E-738D-F238313C837D}"/>
              </a:ext>
            </a:extLst>
          </p:cNvPr>
          <p:cNvSpPr>
            <a:spLocks noGrp="1"/>
          </p:cNvSpPr>
          <p:nvPr>
            <p:ph type="dt" sz="half" idx="10"/>
          </p:nvPr>
        </p:nvSpPr>
        <p:spPr/>
        <p:txBody>
          <a:bodyPr/>
          <a:lstStyle/>
          <a:p>
            <a:fld id="{18ED8E1F-D43B-A74B-890E-3EBA5ADF8797}" type="datetimeFigureOut">
              <a:rPr kumimoji="1" lang="ja-JP" altLang="en-US" smtClean="0"/>
              <a:t>2025/8/12</a:t>
            </a:fld>
            <a:endParaRPr kumimoji="1" lang="ja-JP" altLang="en-US"/>
          </a:p>
        </p:txBody>
      </p:sp>
      <p:sp>
        <p:nvSpPr>
          <p:cNvPr id="6" name="フッター プレースホルダー 5">
            <a:extLst>
              <a:ext uri="{FF2B5EF4-FFF2-40B4-BE49-F238E27FC236}">
                <a16:creationId xmlns:a16="http://schemas.microsoft.com/office/drawing/2014/main" id="{3497CB25-F64D-244F-D853-9462FAEBD1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1FF4467-F1C6-D3C3-000F-963A70002C84}"/>
              </a:ext>
            </a:extLst>
          </p:cNvPr>
          <p:cNvSpPr>
            <a:spLocks noGrp="1"/>
          </p:cNvSpPr>
          <p:nvPr>
            <p:ph type="sldNum" sz="quarter" idx="12"/>
          </p:nvPr>
        </p:nvSpPr>
        <p:spPr/>
        <p:txBody>
          <a:body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1121103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21257E9-56EF-7699-6333-B64D958CE1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7907066-0F0E-4927-596A-F542CA1BD0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5A0A63E-0719-4555-D048-2B90E6EAAC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ED8E1F-D43B-A74B-890E-3EBA5ADF8797}" type="datetimeFigureOut">
              <a:rPr kumimoji="1" lang="ja-JP" altLang="en-US" smtClean="0"/>
              <a:t>2025/8/12</a:t>
            </a:fld>
            <a:endParaRPr kumimoji="1" lang="ja-JP" altLang="en-US"/>
          </a:p>
        </p:txBody>
      </p:sp>
      <p:sp>
        <p:nvSpPr>
          <p:cNvPr id="5" name="フッター プレースホルダー 4">
            <a:extLst>
              <a:ext uri="{FF2B5EF4-FFF2-40B4-BE49-F238E27FC236}">
                <a16:creationId xmlns:a16="http://schemas.microsoft.com/office/drawing/2014/main" id="{BBCA71B0-EF6B-124A-C3CD-F03DEA8581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CC6615C-F5FE-4D36-95F6-B6A0563BA3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559FFF-663B-C34D-96EB-C688A4AD153E}" type="slidenum">
              <a:rPr kumimoji="1" lang="ja-JP" altLang="en-US" smtClean="0"/>
              <a:t>‹#›</a:t>
            </a:fld>
            <a:endParaRPr kumimoji="1" lang="ja-JP" altLang="en-US"/>
          </a:p>
        </p:txBody>
      </p:sp>
    </p:spTree>
    <p:extLst>
      <p:ext uri="{BB962C8B-B14F-4D97-AF65-F5344CB8AC3E}">
        <p14:creationId xmlns:p14="http://schemas.microsoft.com/office/powerpoint/2010/main" val="995670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3D836-8808-1850-AA39-6F3EC14F764D}"/>
              </a:ext>
            </a:extLst>
          </p:cNvPr>
          <p:cNvSpPr>
            <a:spLocks noGrp="1"/>
          </p:cNvSpPr>
          <p:nvPr>
            <p:ph type="ctrTitle"/>
          </p:nvPr>
        </p:nvSpPr>
        <p:spPr>
          <a:xfrm>
            <a:off x="1619536" y="1204253"/>
            <a:ext cx="8616287" cy="477837"/>
          </a:xfrm>
        </p:spPr>
        <p:txBody>
          <a:bodyPr>
            <a:noAutofit/>
          </a:bodyPr>
          <a:lstStyle/>
          <a:p>
            <a:r>
              <a:rPr lang="ja-JP" altLang="en-US" sz="2000" u="sng">
                <a:latin typeface="Hiragino Maru Gothic Pro W4" panose="020F0400000000000000" pitchFamily="34" charset="-128"/>
                <a:ea typeface="Hiragino Maru Gothic Pro W4" panose="020F0400000000000000" pitchFamily="34" charset="-128"/>
              </a:rPr>
              <a:t>あなたの美を解放する写真家　</a:t>
            </a:r>
            <a:r>
              <a:rPr lang="ja-JP" altLang="en-US" sz="3200" u="sng">
                <a:solidFill>
                  <a:srgbClr val="C00000"/>
                </a:solidFill>
                <a:latin typeface="Hiragino Maru Gothic Pro W4" panose="020F0400000000000000" pitchFamily="34" charset="-128"/>
                <a:ea typeface="Hiragino Maru Gothic Pro W4" panose="020F0400000000000000" pitchFamily="34" charset="-128"/>
              </a:rPr>
              <a:t>幸野朱里さん</a:t>
            </a:r>
            <a:r>
              <a:rPr lang="ja-JP" altLang="en-US" sz="2000" u="sng">
                <a:latin typeface="Hiragino Maru Gothic Pro W4" panose="020F0400000000000000" pitchFamily="34" charset="-128"/>
                <a:ea typeface="Hiragino Maru Gothic Pro W4" panose="020F0400000000000000" pitchFamily="34" charset="-128"/>
              </a:rPr>
              <a:t>を推薦します</a:t>
            </a:r>
            <a:endParaRPr kumimoji="1" lang="ja-JP" altLang="en-US" sz="2000" u="sng">
              <a:latin typeface="Hiragino Maru Gothic Pro W4" panose="020F0400000000000000" pitchFamily="34" charset="-128"/>
              <a:ea typeface="Hiragino Maru Gothic Pro W4" panose="020F0400000000000000" pitchFamily="34" charset="-128"/>
            </a:endParaRPr>
          </a:p>
        </p:txBody>
      </p:sp>
      <p:sp>
        <p:nvSpPr>
          <p:cNvPr id="6" name="テキスト ボックス 5">
            <a:extLst>
              <a:ext uri="{FF2B5EF4-FFF2-40B4-BE49-F238E27FC236}">
                <a16:creationId xmlns:a16="http://schemas.microsoft.com/office/drawing/2014/main" id="{4C319E36-1308-7B00-FA7D-03293FBBC477}"/>
              </a:ext>
            </a:extLst>
          </p:cNvPr>
          <p:cNvSpPr txBox="1"/>
          <p:nvPr/>
        </p:nvSpPr>
        <p:spPr>
          <a:xfrm>
            <a:off x="884020" y="2011699"/>
            <a:ext cx="10645257" cy="3970318"/>
          </a:xfrm>
          <a:prstGeom prst="rect">
            <a:avLst/>
          </a:prstGeom>
          <a:solidFill>
            <a:srgbClr val="FFC000">
              <a:alpha val="21912"/>
            </a:srgbClr>
          </a:solidFill>
        </p:spPr>
        <p:txBody>
          <a:bodyPr wrap="square" rtlCol="0">
            <a:spAutoFit/>
          </a:bodyPr>
          <a:lstStyle/>
          <a:p>
            <a:r>
              <a:rPr lang="en" altLang="ja-JP" b="1" dirty="0">
                <a:latin typeface="Hiragino Maru Gothic Pro W4" panose="020F0400000000000000" pitchFamily="34" charset="-128"/>
                <a:ea typeface="Hiragino Maru Gothic Pro W4" panose="020F0400000000000000" pitchFamily="34" charset="-128"/>
              </a:rPr>
              <a:t>LAPIS</a:t>
            </a:r>
            <a:r>
              <a:rPr lang="ja-JP" altLang="en-US" b="1">
                <a:latin typeface="Hiragino Maru Gothic Pro W4" panose="020F0400000000000000" pitchFamily="34" charset="-128"/>
                <a:ea typeface="Hiragino Maru Gothic Pro W4" panose="020F0400000000000000" pitchFamily="34" charset="-128"/>
              </a:rPr>
              <a:t>チャプターの岩井さんと幸野さんのコラボによるブランディングセミナーに参加しました。テーマは「在り方で選ばれる経営者」。セミナー＆ワークショップ後に自分のプロフィール写真を撮影し、</a:t>
            </a:r>
            <a:r>
              <a:rPr lang="en" altLang="ja-JP" b="1" dirty="0">
                <a:latin typeface="Hiragino Maru Gothic Pro W4" panose="020F0400000000000000" pitchFamily="34" charset="-128"/>
                <a:ea typeface="Hiragino Maru Gothic Pro W4" panose="020F0400000000000000" pitchFamily="34" charset="-128"/>
              </a:rPr>
              <a:t>SNS</a:t>
            </a:r>
            <a:r>
              <a:rPr lang="ja-JP" altLang="en-US" b="1">
                <a:latin typeface="Hiragino Maru Gothic Pro W4" panose="020F0400000000000000" pitchFamily="34" charset="-128"/>
                <a:ea typeface="Hiragino Maru Gothic Pro W4" panose="020F0400000000000000" pitchFamily="34" charset="-128"/>
              </a:rPr>
              <a:t>に投稿する、というのがゴールです。過去どんな経験をしてきたか、何を大切にしているかを掘り下げ、どんな未来を描きたいか、どんな自分でありたいかをイメージし、であれば、今、どんな自分で見られるべきかというストーリーで繋ぐ。経営コンサルタント革誠の岩井昂さんのワークショップを通じてこのストーリーを言語化し、カメラマンの幸野朱里さんにその場で撮影をしてもらいました。私はビジネスシーンでの写真が欲しかったので、スーツ姿で撮影していたのですが、幸野さんから「ありのままの自分を相手にも見せたいのですよね？でしたらスーツ姿ではなく、普段着の加藤さんの普段の表情を撮影しましょう」と提案があり、着替え直して撮影をし直しました。出来上がった写真を</a:t>
            </a:r>
            <a:r>
              <a:rPr lang="en" altLang="ja-JP" b="1" dirty="0">
                <a:latin typeface="Hiragino Maru Gothic Pro W4" panose="020F0400000000000000" pitchFamily="34" charset="-128"/>
                <a:ea typeface="Hiragino Maru Gothic Pro W4" panose="020F0400000000000000" pitchFamily="34" charset="-128"/>
              </a:rPr>
              <a:t>SNS</a:t>
            </a:r>
            <a:r>
              <a:rPr lang="ja-JP" altLang="en-US" b="1">
                <a:latin typeface="Hiragino Maru Gothic Pro W4" panose="020F0400000000000000" pitchFamily="34" charset="-128"/>
                <a:ea typeface="Hiragino Maru Gothic Pro W4" panose="020F0400000000000000" pitchFamily="34" charset="-128"/>
              </a:rPr>
              <a:t>に発信したところ、すごい反響！「いかにもすぐに語りかけそうな表情で、好感度抜群です！」「良き良き、ですよん！」「そのものです！」「僕もこんなプロフィール写真撮ってほしい」「カトさんの雰囲気と魅力を引き出したいい写真ですわ！カメラマン誰ですか？」と大評判。株が何倍にも上がりました。撮影中の対話で自分が自分になっていく感じがありました。幸野さんは安心して自分を表現できる雰囲気を作ってくれる名カメラマンです。</a:t>
            </a:r>
            <a:endParaRPr lang="ja-JP" altLang="en-US">
              <a:latin typeface="Hiragino Maru Gothic Pro W4" panose="020F0400000000000000" pitchFamily="34" charset="-128"/>
              <a:ea typeface="Hiragino Maru Gothic Pro W4" panose="020F0400000000000000" pitchFamily="34" charset="-128"/>
            </a:endParaRPr>
          </a:p>
        </p:txBody>
      </p:sp>
      <p:sp>
        <p:nvSpPr>
          <p:cNvPr id="3" name="テキスト ボックス 2">
            <a:extLst>
              <a:ext uri="{FF2B5EF4-FFF2-40B4-BE49-F238E27FC236}">
                <a16:creationId xmlns:a16="http://schemas.microsoft.com/office/drawing/2014/main" id="{1E9F9EA9-98CB-7BF0-B029-821C93F76D81}"/>
              </a:ext>
            </a:extLst>
          </p:cNvPr>
          <p:cNvSpPr txBox="1"/>
          <p:nvPr/>
        </p:nvSpPr>
        <p:spPr>
          <a:xfrm>
            <a:off x="109176" y="464024"/>
            <a:ext cx="12043682" cy="584775"/>
          </a:xfrm>
          <a:prstGeom prst="rect">
            <a:avLst/>
          </a:prstGeom>
          <a:noFill/>
        </p:spPr>
        <p:txBody>
          <a:bodyPr wrap="none" rtlCol="0">
            <a:spAutoFit/>
          </a:bodyPr>
          <a:lstStyle/>
          <a:p>
            <a:r>
              <a:rPr kumimoji="1" lang="ja-JP" altLang="en-US" sz="3200">
                <a:latin typeface="Hiragino Maru Gothic Pro W4" panose="020F0400000000000000" pitchFamily="34" charset="-128"/>
                <a:ea typeface="Hiragino Maru Gothic Pro W4" panose="020F0400000000000000" pitchFamily="34" charset="-128"/>
              </a:rPr>
              <a:t>「本来の自分を引き出したプロフィール写真を撮影したい人へ」</a:t>
            </a:r>
          </a:p>
        </p:txBody>
      </p:sp>
      <p:sp>
        <p:nvSpPr>
          <p:cNvPr id="4" name="テキスト ボックス 3">
            <a:extLst>
              <a:ext uri="{FF2B5EF4-FFF2-40B4-BE49-F238E27FC236}">
                <a16:creationId xmlns:a16="http://schemas.microsoft.com/office/drawing/2014/main" id="{D7CC1269-C8BF-40C1-F85D-394A057775F6}"/>
              </a:ext>
            </a:extLst>
          </p:cNvPr>
          <p:cNvSpPr txBox="1"/>
          <p:nvPr/>
        </p:nvSpPr>
        <p:spPr>
          <a:xfrm>
            <a:off x="4507543" y="6121499"/>
            <a:ext cx="6942926" cy="369332"/>
          </a:xfrm>
          <a:prstGeom prst="rect">
            <a:avLst/>
          </a:prstGeom>
          <a:noFill/>
        </p:spPr>
        <p:txBody>
          <a:bodyPr wrap="none" rtlCol="0">
            <a:spAutoFit/>
          </a:bodyPr>
          <a:lstStyle/>
          <a:p>
            <a:r>
              <a:rPr kumimoji="1" lang="ja-JP" altLang="en-US">
                <a:latin typeface="Hiragino Maru Gothic Pro W4" panose="020F0400000000000000" pitchFamily="34" charset="-128"/>
                <a:ea typeface="Hiragino Maru Gothic Pro W4" panose="020F0400000000000000" pitchFamily="34" charset="-128"/>
              </a:rPr>
              <a:t>映像プロデューサー（</a:t>
            </a:r>
            <a:r>
              <a:rPr kumimoji="1" lang="en-US" altLang="ja-JP" dirty="0" err="1">
                <a:latin typeface="Hiragino Maru Gothic Pro W4" panose="020F0400000000000000" pitchFamily="34" charset="-128"/>
                <a:ea typeface="Hiragino Maru Gothic Pro W4" panose="020F0400000000000000" pitchFamily="34" charset="-128"/>
              </a:rPr>
              <a:t>BtoB</a:t>
            </a:r>
            <a:r>
              <a:rPr kumimoji="1" lang="ja-JP" altLang="en-US">
                <a:latin typeface="Hiragino Maru Gothic Pro W4" panose="020F0400000000000000" pitchFamily="34" charset="-128"/>
                <a:ea typeface="Hiragino Maru Gothic Pro W4" panose="020F0400000000000000" pitchFamily="34" charset="-128"/>
              </a:rPr>
              <a:t>企業の紹介動画制作）　　　加藤　宏</a:t>
            </a:r>
          </a:p>
        </p:txBody>
      </p:sp>
    </p:spTree>
    <p:extLst>
      <p:ext uri="{BB962C8B-B14F-4D97-AF65-F5344CB8AC3E}">
        <p14:creationId xmlns:p14="http://schemas.microsoft.com/office/powerpoint/2010/main" val="1769024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TotalTime>
  <Words>349</Words>
  <Application>Microsoft Macintosh PowerPoint</Application>
  <PresentationFormat>ワイド画面</PresentationFormat>
  <Paragraphs>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Hiragino Maru Gothic Pro W4</vt:lpstr>
      <vt:lpstr>游ゴシック</vt:lpstr>
      <vt:lpstr>游ゴシック Light</vt:lpstr>
      <vt:lpstr>Arial</vt:lpstr>
      <vt:lpstr>Office テーマ</vt:lpstr>
      <vt:lpstr>あなたの美を解放する写真家　幸野朱里さんを推薦します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加藤 宏</dc:creator>
  <cp:lastModifiedBy>加藤 宏</cp:lastModifiedBy>
  <cp:revision>3</cp:revision>
  <dcterms:created xsi:type="dcterms:W3CDTF">2025-08-09T05:36:52Z</dcterms:created>
  <dcterms:modified xsi:type="dcterms:W3CDTF">2025-08-12T06:47:32Z</dcterms:modified>
</cp:coreProperties>
</file>