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Lst>
  <p:sldSz cx="18288000" cy="10287000"/>
  <p:notesSz cx="6858000" cy="9144000"/>
  <p:embeddedFontLst>
    <p:embeddedFont>
      <p:font typeface="装甲明朝" charset="1" panose="02000600000000000000"/>
      <p:regular r:id="rId7"/>
    </p:embeddedFont>
    <p:embeddedFont>
      <p:font typeface="Source Han Sans JP" charset="1" panose="020B0400000000000000"/>
      <p:regular r:id="rId8"/>
    </p:embeddedFont>
    <p:embeddedFont>
      <p:font typeface="Source Han Sans JP Bold" charset="1" panose="020B0800000000000000"/>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42624" y="242624"/>
            <a:ext cx="17802753" cy="9801753"/>
            <a:chOff x="0" y="0"/>
            <a:chExt cx="2635029" cy="1450781"/>
          </a:xfrm>
        </p:grpSpPr>
        <p:sp>
          <p:nvSpPr>
            <p:cNvPr name="Freeform 3" id="3"/>
            <p:cNvSpPr/>
            <p:nvPr/>
          </p:nvSpPr>
          <p:spPr>
            <a:xfrm flipH="false" flipV="false" rot="0">
              <a:off x="0" y="0"/>
              <a:ext cx="2635029" cy="1450781"/>
            </a:xfrm>
            <a:custGeom>
              <a:avLst/>
              <a:gdLst/>
              <a:ahLst/>
              <a:cxnLst/>
              <a:rect r="r" b="b" t="t" l="l"/>
              <a:pathLst>
                <a:path h="1450781" w="2635029">
                  <a:moveTo>
                    <a:pt x="2555610" y="0"/>
                  </a:moveTo>
                  <a:lnTo>
                    <a:pt x="79418" y="0"/>
                  </a:lnTo>
                  <a:cubicBezTo>
                    <a:pt x="79418" y="43699"/>
                    <a:pt x="44079" y="79418"/>
                    <a:pt x="0" y="79418"/>
                  </a:cubicBezTo>
                  <a:lnTo>
                    <a:pt x="0" y="1371363"/>
                  </a:lnTo>
                  <a:cubicBezTo>
                    <a:pt x="43699" y="1371363"/>
                    <a:pt x="79418" y="1406702"/>
                    <a:pt x="79418" y="1450781"/>
                  </a:cubicBezTo>
                  <a:lnTo>
                    <a:pt x="2555610" y="1450781"/>
                  </a:lnTo>
                  <a:cubicBezTo>
                    <a:pt x="2555610" y="1407082"/>
                    <a:pt x="2590950" y="1371363"/>
                    <a:pt x="2635029" y="1371363"/>
                  </a:cubicBezTo>
                  <a:lnTo>
                    <a:pt x="2635029" y="79418"/>
                  </a:lnTo>
                  <a:cubicBezTo>
                    <a:pt x="2591329" y="79418"/>
                    <a:pt x="2555610" y="44079"/>
                    <a:pt x="2555610" y="0"/>
                  </a:cubicBezTo>
                  <a:close/>
                </a:path>
              </a:pathLst>
            </a:custGeom>
            <a:solidFill>
              <a:srgbClr val="000000">
                <a:alpha val="0"/>
              </a:srgbClr>
            </a:solidFill>
            <a:ln w="38100" cap="sq">
              <a:solidFill>
                <a:srgbClr val="ADA06D"/>
              </a:solidFill>
              <a:prstDash val="solid"/>
              <a:miter/>
            </a:ln>
          </p:spPr>
        </p:sp>
        <p:sp>
          <p:nvSpPr>
            <p:cNvPr name="TextBox 4" id="4"/>
            <p:cNvSpPr txBox="true"/>
            <p:nvPr/>
          </p:nvSpPr>
          <p:spPr>
            <a:xfrm>
              <a:off x="38100" y="9525"/>
              <a:ext cx="2558829" cy="1403156"/>
            </a:xfrm>
            <a:prstGeom prst="rect">
              <a:avLst/>
            </a:prstGeom>
          </p:spPr>
          <p:txBody>
            <a:bodyPr anchor="ctr" rtlCol="false" tIns="50800" lIns="50800" bIns="50800" rIns="50800"/>
            <a:lstStyle/>
            <a:p>
              <a:pPr algn="ctr">
                <a:lnSpc>
                  <a:spcPts val="2793"/>
                </a:lnSpc>
              </a:pPr>
            </a:p>
          </p:txBody>
        </p:sp>
      </p:grpSp>
      <p:grpSp>
        <p:nvGrpSpPr>
          <p:cNvPr name="Group 5" id="5"/>
          <p:cNvGrpSpPr/>
          <p:nvPr/>
        </p:nvGrpSpPr>
        <p:grpSpPr>
          <a:xfrm rot="0">
            <a:off x="15712251" y="372734"/>
            <a:ext cx="2207065" cy="2207065"/>
            <a:chOff x="0" y="0"/>
            <a:chExt cx="2942754" cy="2942754"/>
          </a:xfrm>
        </p:grpSpPr>
        <p:sp>
          <p:nvSpPr>
            <p:cNvPr name="AutoShape 6" id="6"/>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7" id="7"/>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8" id="8"/>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9" id="9"/>
            <p:cNvGrpSpPr/>
            <p:nvPr/>
          </p:nvGrpSpPr>
          <p:grpSpPr>
            <a:xfrm rot="0">
              <a:off x="2772164" y="0"/>
              <a:ext cx="170590" cy="170590"/>
              <a:chOff x="0" y="0"/>
              <a:chExt cx="32104" cy="32104"/>
            </a:xfrm>
          </p:grpSpPr>
          <p:sp>
            <p:nvSpPr>
              <p:cNvPr name="Freeform 10" id="10"/>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11" id="11"/>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12" id="12"/>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4" id="14"/>
          <p:cNvGrpSpPr/>
          <p:nvPr/>
        </p:nvGrpSpPr>
        <p:grpSpPr>
          <a:xfrm rot="-5400000">
            <a:off x="372734" y="372734"/>
            <a:ext cx="2207065" cy="2207065"/>
            <a:chOff x="0" y="0"/>
            <a:chExt cx="2942754" cy="2942754"/>
          </a:xfrm>
        </p:grpSpPr>
        <p:sp>
          <p:nvSpPr>
            <p:cNvPr name="AutoShape 15" id="15"/>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16" id="16"/>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17" id="17"/>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18" id="18"/>
            <p:cNvGrpSpPr/>
            <p:nvPr/>
          </p:nvGrpSpPr>
          <p:grpSpPr>
            <a:xfrm rot="0">
              <a:off x="2772164" y="0"/>
              <a:ext cx="170590" cy="170590"/>
              <a:chOff x="0" y="0"/>
              <a:chExt cx="32104" cy="32104"/>
            </a:xfrm>
          </p:grpSpPr>
          <p:sp>
            <p:nvSpPr>
              <p:cNvPr name="Freeform 19" id="19"/>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0" id="20"/>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21" id="21"/>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23" id="23"/>
          <p:cNvGrpSpPr/>
          <p:nvPr/>
        </p:nvGrpSpPr>
        <p:grpSpPr>
          <a:xfrm rot="5400000">
            <a:off x="15712251" y="7707200"/>
            <a:ext cx="2207065" cy="2207065"/>
            <a:chOff x="0" y="0"/>
            <a:chExt cx="2942754" cy="2942754"/>
          </a:xfrm>
        </p:grpSpPr>
        <p:sp>
          <p:nvSpPr>
            <p:cNvPr name="AutoShape 24" id="24"/>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25" id="25"/>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26" id="26"/>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27" id="27"/>
            <p:cNvGrpSpPr/>
            <p:nvPr/>
          </p:nvGrpSpPr>
          <p:grpSpPr>
            <a:xfrm rot="0">
              <a:off x="2772164" y="0"/>
              <a:ext cx="170590" cy="170590"/>
              <a:chOff x="0" y="0"/>
              <a:chExt cx="32104" cy="32104"/>
            </a:xfrm>
          </p:grpSpPr>
          <p:sp>
            <p:nvSpPr>
              <p:cNvPr name="Freeform 28" id="28"/>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29" id="29"/>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30" id="30"/>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1" id="31"/>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32" id="32"/>
          <p:cNvGrpSpPr/>
          <p:nvPr/>
        </p:nvGrpSpPr>
        <p:grpSpPr>
          <a:xfrm rot="-10800000">
            <a:off x="372734" y="7707200"/>
            <a:ext cx="2207065" cy="2207065"/>
            <a:chOff x="0" y="0"/>
            <a:chExt cx="2942754" cy="2942754"/>
          </a:xfrm>
        </p:grpSpPr>
        <p:sp>
          <p:nvSpPr>
            <p:cNvPr name="AutoShape 33" id="33"/>
            <p:cNvSpPr/>
            <p:nvPr/>
          </p:nvSpPr>
          <p:spPr>
            <a:xfrm>
              <a:off x="112614" y="82823"/>
              <a:ext cx="2771505" cy="0"/>
            </a:xfrm>
            <a:prstGeom prst="line">
              <a:avLst/>
            </a:prstGeom>
            <a:ln cap="flat" w="48376">
              <a:solidFill>
                <a:srgbClr val="ADA06D"/>
              </a:solidFill>
              <a:prstDash val="solid"/>
              <a:headEnd type="none" len="sm" w="sm"/>
              <a:tailEnd type="none" len="sm" w="sm"/>
            </a:ln>
          </p:spPr>
        </p:sp>
        <p:sp>
          <p:nvSpPr>
            <p:cNvPr name="AutoShape 34" id="34"/>
            <p:cNvSpPr/>
            <p:nvPr/>
          </p:nvSpPr>
          <p:spPr>
            <a:xfrm>
              <a:off x="2859931" y="58635"/>
              <a:ext cx="0" cy="2771505"/>
            </a:xfrm>
            <a:prstGeom prst="line">
              <a:avLst/>
            </a:prstGeom>
            <a:ln cap="flat" w="48376">
              <a:solidFill>
                <a:srgbClr val="ADA06D"/>
              </a:solidFill>
              <a:prstDash val="solid"/>
              <a:headEnd type="none" len="sm" w="sm"/>
              <a:tailEnd type="none" len="sm" w="sm"/>
            </a:ln>
          </p:spPr>
        </p:sp>
        <p:sp>
          <p:nvSpPr>
            <p:cNvPr name="Freeform 35" id="35"/>
            <p:cNvSpPr/>
            <p:nvPr/>
          </p:nvSpPr>
          <p:spPr>
            <a:xfrm flipH="false" flipV="false" rot="0">
              <a:off x="402899" y="58635"/>
              <a:ext cx="2481219" cy="2501791"/>
            </a:xfrm>
            <a:custGeom>
              <a:avLst/>
              <a:gdLst/>
              <a:ahLst/>
              <a:cxnLst/>
              <a:rect r="r" b="b" t="t" l="l"/>
              <a:pathLst>
                <a:path h="2501791" w="2481219">
                  <a:moveTo>
                    <a:pt x="0" y="0"/>
                  </a:moveTo>
                  <a:lnTo>
                    <a:pt x="2481220" y="0"/>
                  </a:lnTo>
                  <a:lnTo>
                    <a:pt x="2481220" y="2501791"/>
                  </a:lnTo>
                  <a:lnTo>
                    <a:pt x="0" y="2501791"/>
                  </a:lnTo>
                  <a:lnTo>
                    <a:pt x="0" y="0"/>
                  </a:lnTo>
                  <a:close/>
                </a:path>
              </a:pathLst>
            </a:custGeom>
            <a:blipFill>
              <a:blip r:embed="rId2">
                <a:extLst>
                  <a:ext uri="{96DAC541-7B7A-43D3-8B79-37D633B846F1}">
                    <asvg:svgBlip xmlns:asvg="http://schemas.microsoft.com/office/drawing/2016/SVG/main" r:embed="rId3"/>
                  </a:ext>
                </a:extLst>
              </a:blip>
              <a:stretch>
                <a:fillRect l="-111203" t="0" r="0" b="-178951"/>
              </a:stretch>
            </a:blipFill>
          </p:spPr>
        </p:sp>
        <p:grpSp>
          <p:nvGrpSpPr>
            <p:cNvPr name="Group 36" id="36"/>
            <p:cNvGrpSpPr/>
            <p:nvPr/>
          </p:nvGrpSpPr>
          <p:grpSpPr>
            <a:xfrm rot="0">
              <a:off x="2772164" y="0"/>
              <a:ext cx="170590" cy="170590"/>
              <a:chOff x="0" y="0"/>
              <a:chExt cx="32104" cy="32104"/>
            </a:xfrm>
          </p:grpSpPr>
          <p:sp>
            <p:nvSpPr>
              <p:cNvPr name="Freeform 37" id="37"/>
              <p:cNvSpPr/>
              <p:nvPr/>
            </p:nvSpPr>
            <p:spPr>
              <a:xfrm flipH="false" flipV="false" rot="0">
                <a:off x="0" y="0"/>
                <a:ext cx="32104" cy="32104"/>
              </a:xfrm>
              <a:custGeom>
                <a:avLst/>
                <a:gdLst/>
                <a:ahLst/>
                <a:cxnLst/>
                <a:rect r="r" b="b" t="t" l="l"/>
                <a:pathLst>
                  <a:path h="32104" w="32104">
                    <a:moveTo>
                      <a:pt x="0" y="0"/>
                    </a:moveTo>
                    <a:lnTo>
                      <a:pt x="32104" y="0"/>
                    </a:lnTo>
                    <a:lnTo>
                      <a:pt x="32104" y="32104"/>
                    </a:lnTo>
                    <a:lnTo>
                      <a:pt x="0" y="32104"/>
                    </a:lnTo>
                    <a:close/>
                  </a:path>
                </a:pathLst>
              </a:custGeom>
              <a:solidFill>
                <a:srgbClr val="ADA06D"/>
              </a:solidFill>
            </p:spPr>
          </p:sp>
          <p:sp>
            <p:nvSpPr>
              <p:cNvPr name="TextBox 38" id="38"/>
              <p:cNvSpPr txBox="true"/>
              <p:nvPr/>
            </p:nvSpPr>
            <p:spPr>
              <a:xfrm>
                <a:off x="0" y="-28575"/>
                <a:ext cx="32104" cy="60679"/>
              </a:xfrm>
              <a:prstGeom prst="rect">
                <a:avLst/>
              </a:prstGeom>
            </p:spPr>
            <p:txBody>
              <a:bodyPr anchor="ctr" rtlCol="false" tIns="47303" lIns="47303" bIns="47303" rIns="47303"/>
              <a:lstStyle/>
              <a:p>
                <a:pPr algn="ctr">
                  <a:lnSpc>
                    <a:spcPts val="2660"/>
                  </a:lnSpc>
                </a:pPr>
              </a:p>
            </p:txBody>
          </p:sp>
        </p:grpSp>
        <p:sp>
          <p:nvSpPr>
            <p:cNvPr name="Freeform 39" id="39"/>
            <p:cNvSpPr/>
            <p:nvPr/>
          </p:nvSpPr>
          <p:spPr>
            <a:xfrm flipH="false" flipV="false" rot="-5400000">
              <a:off x="71079" y="-71079"/>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2772164" y="2630006"/>
              <a:ext cx="170590" cy="312748"/>
            </a:xfrm>
            <a:custGeom>
              <a:avLst/>
              <a:gdLst/>
              <a:ahLst/>
              <a:cxnLst/>
              <a:rect r="r" b="b" t="t" l="l"/>
              <a:pathLst>
                <a:path h="312748" w="170590">
                  <a:moveTo>
                    <a:pt x="0" y="0"/>
                  </a:moveTo>
                  <a:lnTo>
                    <a:pt x="170590" y="0"/>
                  </a:lnTo>
                  <a:lnTo>
                    <a:pt x="170590" y="312748"/>
                  </a:lnTo>
                  <a:lnTo>
                    <a:pt x="0" y="3127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AutoShape 41" id="41"/>
          <p:cNvSpPr/>
          <p:nvPr/>
        </p:nvSpPr>
        <p:spPr>
          <a:xfrm flipV="true">
            <a:off x="2966274" y="434099"/>
            <a:ext cx="12355452" cy="0"/>
          </a:xfrm>
          <a:prstGeom prst="line">
            <a:avLst/>
          </a:prstGeom>
          <a:ln cap="flat" w="38100">
            <a:solidFill>
              <a:srgbClr val="ADA06D"/>
            </a:solidFill>
            <a:prstDash val="sysDot"/>
            <a:headEnd type="none" len="sm" w="sm"/>
            <a:tailEnd type="none" len="sm" w="sm"/>
          </a:ln>
        </p:spPr>
      </p:sp>
      <p:sp>
        <p:nvSpPr>
          <p:cNvPr name="AutoShape 42" id="42"/>
          <p:cNvSpPr/>
          <p:nvPr/>
        </p:nvSpPr>
        <p:spPr>
          <a:xfrm flipV="true">
            <a:off x="2966274" y="9852901"/>
            <a:ext cx="12355452" cy="0"/>
          </a:xfrm>
          <a:prstGeom prst="line">
            <a:avLst/>
          </a:prstGeom>
          <a:ln cap="flat" w="38100">
            <a:solidFill>
              <a:srgbClr val="ADA06D"/>
            </a:solidFill>
            <a:prstDash val="sysDot"/>
            <a:headEnd type="none" len="sm" w="sm"/>
            <a:tailEnd type="none" len="sm" w="sm"/>
          </a:ln>
        </p:spPr>
      </p:sp>
      <p:sp>
        <p:nvSpPr>
          <p:cNvPr name="AutoShape 43" id="43"/>
          <p:cNvSpPr/>
          <p:nvPr/>
        </p:nvSpPr>
        <p:spPr>
          <a:xfrm>
            <a:off x="434099" y="2966274"/>
            <a:ext cx="0" cy="4354452"/>
          </a:xfrm>
          <a:prstGeom prst="line">
            <a:avLst/>
          </a:prstGeom>
          <a:ln cap="flat" w="38100">
            <a:solidFill>
              <a:srgbClr val="ADA06D"/>
            </a:solidFill>
            <a:prstDash val="sysDot"/>
            <a:headEnd type="none" len="sm" w="sm"/>
            <a:tailEnd type="none" len="sm" w="sm"/>
          </a:ln>
        </p:spPr>
      </p:sp>
      <p:sp>
        <p:nvSpPr>
          <p:cNvPr name="AutoShape 44" id="44"/>
          <p:cNvSpPr/>
          <p:nvPr/>
        </p:nvSpPr>
        <p:spPr>
          <a:xfrm>
            <a:off x="17849196" y="2966274"/>
            <a:ext cx="0" cy="4354452"/>
          </a:xfrm>
          <a:prstGeom prst="line">
            <a:avLst/>
          </a:prstGeom>
          <a:ln cap="flat" w="38100">
            <a:solidFill>
              <a:srgbClr val="ADA06D"/>
            </a:solidFill>
            <a:prstDash val="sysDot"/>
            <a:headEnd type="none" len="sm" w="sm"/>
            <a:tailEnd type="none" len="sm" w="sm"/>
          </a:ln>
        </p:spPr>
      </p:sp>
      <p:sp>
        <p:nvSpPr>
          <p:cNvPr name="Freeform 45" id="45"/>
          <p:cNvSpPr/>
          <p:nvPr/>
        </p:nvSpPr>
        <p:spPr>
          <a:xfrm flipH="false" flipV="false" rot="0">
            <a:off x="688606" y="2317371"/>
            <a:ext cx="3782387" cy="3525608"/>
          </a:xfrm>
          <a:custGeom>
            <a:avLst/>
            <a:gdLst/>
            <a:ahLst/>
            <a:cxnLst/>
            <a:rect r="r" b="b" t="t" l="l"/>
            <a:pathLst>
              <a:path h="3525608" w="3782387">
                <a:moveTo>
                  <a:pt x="0" y="0"/>
                </a:moveTo>
                <a:lnTo>
                  <a:pt x="3782387" y="0"/>
                </a:lnTo>
                <a:lnTo>
                  <a:pt x="3782387" y="3525608"/>
                </a:lnTo>
                <a:lnTo>
                  <a:pt x="0" y="3525608"/>
                </a:lnTo>
                <a:lnTo>
                  <a:pt x="0" y="0"/>
                </a:lnTo>
                <a:close/>
              </a:path>
            </a:pathLst>
          </a:custGeom>
          <a:blipFill>
            <a:blip r:embed="rId6"/>
            <a:stretch>
              <a:fillRect l="0" t="0" r="0" b="-41718"/>
            </a:stretch>
          </a:blipFill>
        </p:spPr>
      </p:sp>
      <p:sp>
        <p:nvSpPr>
          <p:cNvPr name="TextBox 46" id="46"/>
          <p:cNvSpPr txBox="true"/>
          <p:nvPr/>
        </p:nvSpPr>
        <p:spPr>
          <a:xfrm rot="0">
            <a:off x="2579800" y="560962"/>
            <a:ext cx="13962341" cy="2680960"/>
          </a:xfrm>
          <a:prstGeom prst="rect">
            <a:avLst/>
          </a:prstGeom>
        </p:spPr>
        <p:txBody>
          <a:bodyPr anchor="t" rtlCol="false" tIns="0" lIns="0" bIns="0" rIns="0">
            <a:spAutoFit/>
          </a:bodyPr>
          <a:lstStyle/>
          <a:p>
            <a:pPr algn="ctr">
              <a:lnSpc>
                <a:spcPts val="10780"/>
              </a:lnSpc>
            </a:pPr>
            <a:r>
              <a:rPr lang="en-US" sz="7700">
                <a:solidFill>
                  <a:srgbClr val="928657"/>
                </a:solidFill>
                <a:latin typeface="装甲明朝"/>
                <a:ea typeface="装甲明朝"/>
                <a:cs typeface="装甲明朝"/>
                <a:sym typeface="装甲明朝"/>
              </a:rPr>
              <a:t>子供が独立して残された物の</a:t>
            </a:r>
          </a:p>
          <a:p>
            <a:pPr algn="ctr">
              <a:lnSpc>
                <a:spcPts val="10780"/>
              </a:lnSpc>
            </a:pPr>
            <a:r>
              <a:rPr lang="en-US" sz="7700">
                <a:solidFill>
                  <a:srgbClr val="928657"/>
                </a:solidFill>
                <a:latin typeface="装甲明朝"/>
                <a:ea typeface="装甲明朝"/>
                <a:cs typeface="装甲明朝"/>
                <a:sym typeface="装甲明朝"/>
              </a:rPr>
              <a:t>処分どうする？</a:t>
            </a:r>
          </a:p>
        </p:txBody>
      </p:sp>
      <p:sp>
        <p:nvSpPr>
          <p:cNvPr name="TextBox 47" id="47"/>
          <p:cNvSpPr txBox="true"/>
          <p:nvPr/>
        </p:nvSpPr>
        <p:spPr>
          <a:xfrm rot="0">
            <a:off x="5414662" y="9134583"/>
            <a:ext cx="13962341" cy="523875"/>
          </a:xfrm>
          <a:prstGeom prst="rect">
            <a:avLst/>
          </a:prstGeom>
        </p:spPr>
        <p:txBody>
          <a:bodyPr anchor="t" rtlCol="false" tIns="0" lIns="0" bIns="0" rIns="0">
            <a:spAutoFit/>
          </a:bodyPr>
          <a:lstStyle/>
          <a:p>
            <a:pPr algn="ctr">
              <a:lnSpc>
                <a:spcPts val="4200"/>
              </a:lnSpc>
            </a:pPr>
            <a:r>
              <a:rPr lang="en-US" sz="3000">
                <a:solidFill>
                  <a:srgbClr val="ADA06D"/>
                </a:solidFill>
                <a:latin typeface="Source Han Sans JP"/>
                <a:ea typeface="Source Han Sans JP"/>
                <a:cs typeface="Source Han Sans JP"/>
                <a:sym typeface="Source Han Sans JP"/>
              </a:rPr>
              <a:t>美肌アドバイザー　並木規子</a:t>
            </a:r>
          </a:p>
        </p:txBody>
      </p:sp>
      <p:sp>
        <p:nvSpPr>
          <p:cNvPr name="TextBox 48" id="48"/>
          <p:cNvSpPr txBox="true"/>
          <p:nvPr/>
        </p:nvSpPr>
        <p:spPr>
          <a:xfrm rot="0">
            <a:off x="3632693" y="4280200"/>
            <a:ext cx="14655307" cy="4386580"/>
          </a:xfrm>
          <a:prstGeom prst="rect">
            <a:avLst/>
          </a:prstGeom>
        </p:spPr>
        <p:txBody>
          <a:bodyPr anchor="t" rtlCol="false" tIns="0" lIns="0" bIns="0" rIns="0">
            <a:spAutoFit/>
          </a:bodyPr>
          <a:lstStyle/>
          <a:p>
            <a:pPr algn="ctr">
              <a:lnSpc>
                <a:spcPts val="3920"/>
              </a:lnSpc>
            </a:pPr>
            <a:r>
              <a:rPr lang="en-US" sz="2800">
                <a:solidFill>
                  <a:srgbClr val="ADA06D"/>
                </a:solidFill>
                <a:latin typeface="Source Han Sans JP"/>
                <a:ea typeface="Source Han Sans JP"/>
                <a:cs typeface="Source Han Sans JP"/>
                <a:sym typeface="Source Han Sans JP"/>
              </a:rPr>
              <a:t>年末の大掃除にいつも困っていたのが子供が遊んでいたゲームやおもちゃ！</a:t>
            </a:r>
          </a:p>
          <a:p>
            <a:pPr algn="ctr">
              <a:lnSpc>
                <a:spcPts val="3920"/>
              </a:lnSpc>
            </a:pPr>
            <a:r>
              <a:rPr lang="en-US" sz="2800">
                <a:solidFill>
                  <a:srgbClr val="ADA06D"/>
                </a:solidFill>
                <a:latin typeface="Source Han Sans JP"/>
                <a:ea typeface="Source Han Sans JP"/>
                <a:cs typeface="Source Han Sans JP"/>
                <a:sym typeface="Source Han Sans JP"/>
              </a:rPr>
              <a:t>捨てるのもっていないが、一部破損したり部品がなくなっていたりで使えない。</a:t>
            </a:r>
          </a:p>
          <a:p>
            <a:pPr algn="ctr">
              <a:lnSpc>
                <a:spcPts val="3640"/>
              </a:lnSpc>
            </a:pPr>
            <a:r>
              <a:rPr lang="en-US" sz="2600">
                <a:solidFill>
                  <a:srgbClr val="ADA06D"/>
                </a:solidFill>
                <a:latin typeface="Source Han Sans JP"/>
                <a:ea typeface="Source Han Sans JP"/>
                <a:cs typeface="Source Han Sans JP"/>
                <a:sym typeface="Source Han Sans JP"/>
              </a:rPr>
              <a:t>年々納戸の奥に行き、出してはしまうを繰り返していました。</a:t>
            </a:r>
          </a:p>
          <a:p>
            <a:pPr algn="ctr">
              <a:lnSpc>
                <a:spcPts val="3640"/>
              </a:lnSpc>
            </a:pPr>
            <a:r>
              <a:rPr lang="en-US" sz="2600">
                <a:solidFill>
                  <a:srgbClr val="ADA06D"/>
                </a:solidFill>
                <a:latin typeface="Source Han Sans JP"/>
                <a:ea typeface="Source Han Sans JP"/>
                <a:cs typeface="Source Han Sans JP"/>
                <a:sym typeface="Source Han Sans JP"/>
              </a:rPr>
              <a:t>そんな時</a:t>
            </a:r>
            <a:r>
              <a:rPr lang="en-US" sz="2600" b="true">
                <a:solidFill>
                  <a:srgbClr val="FF751F"/>
                </a:solidFill>
                <a:latin typeface="Source Han Sans JP Bold"/>
                <a:ea typeface="Source Han Sans JP Bold"/>
                <a:cs typeface="Source Han Sans JP Bold"/>
                <a:sym typeface="Source Han Sans JP Bold"/>
              </a:rPr>
              <a:t>『不用品買取』熊谷さん</a:t>
            </a:r>
            <a:r>
              <a:rPr lang="en-US" sz="2600">
                <a:solidFill>
                  <a:srgbClr val="ADA06D"/>
                </a:solidFill>
                <a:latin typeface="Source Han Sans JP"/>
                <a:ea typeface="Source Han Sans JP"/>
                <a:cs typeface="Source Han Sans JP"/>
                <a:sym typeface="Source Han Sans JP"/>
              </a:rPr>
              <a:t>が壊れていても、使いかけの香水も買い取れます!!</a:t>
            </a:r>
          </a:p>
          <a:p>
            <a:pPr algn="ctr">
              <a:lnSpc>
                <a:spcPts val="4060"/>
              </a:lnSpc>
            </a:pPr>
            <a:r>
              <a:rPr lang="en-US" sz="2900" b="true">
                <a:solidFill>
                  <a:srgbClr val="ADA06D"/>
                </a:solidFill>
                <a:latin typeface="Source Han Sans JP Bold"/>
                <a:ea typeface="Source Han Sans JP Bold"/>
                <a:cs typeface="Source Han Sans JP Bold"/>
                <a:sym typeface="Source Han Sans JP Bold"/>
              </a:rPr>
              <a:t>我が家の救世主💛</a:t>
            </a:r>
          </a:p>
          <a:p>
            <a:pPr algn="ctr">
              <a:lnSpc>
                <a:spcPts val="3920"/>
              </a:lnSpc>
            </a:pPr>
            <a:r>
              <a:rPr lang="en-US" sz="2800">
                <a:solidFill>
                  <a:srgbClr val="ADA06D"/>
                </a:solidFill>
                <a:latin typeface="Source Han Sans JP"/>
                <a:ea typeface="Source Han Sans JP"/>
                <a:cs typeface="Source Han Sans JP"/>
                <a:sym typeface="Source Han Sans JP"/>
              </a:rPr>
              <a:t>見積だけでも出張で来てくれるとの事でしたがその場で即!!買取をお願いしました。</a:t>
            </a:r>
          </a:p>
          <a:p>
            <a:pPr algn="ctr">
              <a:lnSpc>
                <a:spcPts val="3920"/>
              </a:lnSpc>
            </a:pPr>
            <a:r>
              <a:rPr lang="en-US" sz="2800">
                <a:solidFill>
                  <a:srgbClr val="ADA06D"/>
                </a:solidFill>
                <a:latin typeface="Source Han Sans JP"/>
                <a:ea typeface="Source Han Sans JP"/>
                <a:cs typeface="Source Han Sans JP"/>
                <a:sym typeface="Source Han Sans JP"/>
              </a:rPr>
              <a:t>家の納戸はスッキリ!!気持ちもスッキリ!!懐ハッピー!!</a:t>
            </a:r>
          </a:p>
          <a:p>
            <a:pPr algn="ctr">
              <a:lnSpc>
                <a:spcPts val="3920"/>
              </a:lnSpc>
            </a:pPr>
            <a:r>
              <a:rPr lang="en-US" sz="2800">
                <a:solidFill>
                  <a:srgbClr val="ADA06D"/>
                </a:solidFill>
                <a:latin typeface="Source Han Sans JP"/>
                <a:ea typeface="Source Han Sans JP"/>
                <a:cs typeface="Source Han Sans JP"/>
                <a:sym typeface="Source Han Sans JP"/>
              </a:rPr>
              <a:t>熊谷さんのおかげで還暦旅行で娘たちと美味しいもの食べられました。</a:t>
            </a:r>
          </a:p>
          <a:p>
            <a:pPr algn="ctr">
              <a:lnSpc>
                <a:spcPts val="3920"/>
              </a:lnSpc>
            </a:pPr>
            <a:r>
              <a:rPr lang="en-US" sz="2800">
                <a:solidFill>
                  <a:srgbClr val="ADA06D"/>
                </a:solidFill>
                <a:latin typeface="Source Han Sans JP"/>
                <a:ea typeface="Source Han Sans JP"/>
                <a:cs typeface="Source Han Sans JP"/>
                <a:sym typeface="Source Han Sans JP"/>
              </a:rPr>
              <a:t>捨てるのに困ったら</a:t>
            </a:r>
            <a:r>
              <a:rPr lang="en-US" sz="2800" b="true">
                <a:solidFill>
                  <a:srgbClr val="FF751F"/>
                </a:solidFill>
                <a:latin typeface="Source Han Sans JP Bold"/>
                <a:ea typeface="Source Han Sans JP Bold"/>
                <a:cs typeface="Source Han Sans JP Bold"/>
                <a:sym typeface="Source Han Sans JP Bold"/>
              </a:rPr>
              <a:t>『不用品買取』熊谷さん</a:t>
            </a:r>
            <a:r>
              <a:rPr lang="en-US" sz="2800">
                <a:solidFill>
                  <a:srgbClr val="ADA06D"/>
                </a:solidFill>
                <a:latin typeface="Source Han Sans JP"/>
                <a:ea typeface="Source Han Sans JP"/>
                <a:cs typeface="Source Han Sans JP"/>
                <a:sym typeface="Source Han Sans JP"/>
              </a:rPr>
              <a:t>を推薦します。</a:t>
            </a:r>
          </a:p>
        </p:txBody>
      </p:sp>
      <p:sp>
        <p:nvSpPr>
          <p:cNvPr name="TextBox 49" id="49"/>
          <p:cNvSpPr txBox="true"/>
          <p:nvPr/>
        </p:nvSpPr>
        <p:spPr>
          <a:xfrm rot="0">
            <a:off x="2853443" y="3146672"/>
            <a:ext cx="13962341" cy="748031"/>
          </a:xfrm>
          <a:prstGeom prst="rect">
            <a:avLst/>
          </a:prstGeom>
        </p:spPr>
        <p:txBody>
          <a:bodyPr anchor="t" rtlCol="false" tIns="0" lIns="0" bIns="0" rIns="0">
            <a:spAutoFit/>
          </a:bodyPr>
          <a:lstStyle/>
          <a:p>
            <a:pPr algn="ctr">
              <a:lnSpc>
                <a:spcPts val="6019"/>
              </a:lnSpc>
            </a:pPr>
            <a:r>
              <a:rPr lang="en-US" sz="4299" b="true">
                <a:solidFill>
                  <a:srgbClr val="FF751F"/>
                </a:solidFill>
                <a:latin typeface="Source Han Sans JP Bold"/>
                <a:ea typeface="Source Han Sans JP Bold"/>
                <a:cs typeface="Source Han Sans JP Bold"/>
                <a:sym typeface="Source Han Sans JP Bold"/>
              </a:rPr>
              <a:t>不用品買取　熊谷嘉斗さんを推薦します</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DAG2rYNTu1Q</dc:identifier>
  <dcterms:modified xsi:type="dcterms:W3CDTF">2011-08-01T06:04:30Z</dcterms:modified>
  <cp:revision>1</cp:revision>
  <dc:title>並木⇒熊谷さん推薦の言葉</dc:title>
</cp:coreProperties>
</file>