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Lst>
  <p:sldSz cx="18288000" cy="10287000"/>
  <p:notesSz cx="6858000" cy="9144000"/>
  <p:embeddedFontLst>
    <p:embeddedFont>
      <p:font typeface="Source Han Sans JP" charset="1" panose="020B0400000000000000"/>
      <p:regular r:id="rId7"/>
    </p:embeddedFont>
    <p:embeddedFont>
      <p:font typeface="装甲明朝" charset="1" panose="02000600000000000000"/>
      <p:regular r:id="rId8"/>
    </p:embeddedFont>
    <p:embeddedFont>
      <p:font typeface="Source Han Sans JP Bold" charset="1" panose="020B0800000000000000"/>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2624" y="242624"/>
            <a:ext cx="17802753" cy="9801753"/>
            <a:chOff x="0" y="0"/>
            <a:chExt cx="2635029" cy="1450781"/>
          </a:xfrm>
        </p:grpSpPr>
        <p:sp>
          <p:nvSpPr>
            <p:cNvPr name="Freeform 3" id="3"/>
            <p:cNvSpPr/>
            <p:nvPr/>
          </p:nvSpPr>
          <p:spPr>
            <a:xfrm flipH="false" flipV="false" rot="0">
              <a:off x="0" y="0"/>
              <a:ext cx="2635029" cy="1450781"/>
            </a:xfrm>
            <a:custGeom>
              <a:avLst/>
              <a:gdLst/>
              <a:ahLst/>
              <a:cxnLst/>
              <a:rect r="r" b="b" t="t" l="l"/>
              <a:pathLst>
                <a:path h="1450781" w="2635029">
                  <a:moveTo>
                    <a:pt x="2555610" y="0"/>
                  </a:moveTo>
                  <a:lnTo>
                    <a:pt x="79418" y="0"/>
                  </a:lnTo>
                  <a:cubicBezTo>
                    <a:pt x="79418" y="43699"/>
                    <a:pt x="44079" y="79418"/>
                    <a:pt x="0" y="79418"/>
                  </a:cubicBezTo>
                  <a:lnTo>
                    <a:pt x="0" y="1371363"/>
                  </a:lnTo>
                  <a:cubicBezTo>
                    <a:pt x="43699" y="1371363"/>
                    <a:pt x="79418" y="1406702"/>
                    <a:pt x="79418" y="1450781"/>
                  </a:cubicBezTo>
                  <a:lnTo>
                    <a:pt x="2555610" y="1450781"/>
                  </a:lnTo>
                  <a:cubicBezTo>
                    <a:pt x="2555610" y="1407082"/>
                    <a:pt x="2590950" y="1371363"/>
                    <a:pt x="2635029" y="1371363"/>
                  </a:cubicBezTo>
                  <a:lnTo>
                    <a:pt x="2635029" y="79418"/>
                  </a:lnTo>
                  <a:cubicBezTo>
                    <a:pt x="2591329" y="79418"/>
                    <a:pt x="2555610" y="44079"/>
                    <a:pt x="2555610" y="0"/>
                  </a:cubicBezTo>
                  <a:close/>
                </a:path>
              </a:pathLst>
            </a:custGeom>
            <a:solidFill>
              <a:srgbClr val="000000">
                <a:alpha val="0"/>
              </a:srgbClr>
            </a:solidFill>
            <a:ln w="38100" cap="sq">
              <a:solidFill>
                <a:srgbClr val="ADA06D"/>
              </a:solidFill>
              <a:prstDash val="solid"/>
              <a:miter/>
            </a:ln>
          </p:spPr>
        </p:sp>
        <p:sp>
          <p:nvSpPr>
            <p:cNvPr name="TextBox 4" id="4"/>
            <p:cNvSpPr txBox="true"/>
            <p:nvPr/>
          </p:nvSpPr>
          <p:spPr>
            <a:xfrm>
              <a:off x="38100" y="9525"/>
              <a:ext cx="2558829" cy="1403156"/>
            </a:xfrm>
            <a:prstGeom prst="rect">
              <a:avLst/>
            </a:prstGeom>
          </p:spPr>
          <p:txBody>
            <a:bodyPr anchor="ctr" rtlCol="false" tIns="50800" lIns="50800" bIns="50800" rIns="50800"/>
            <a:lstStyle/>
            <a:p>
              <a:pPr algn="ctr">
                <a:lnSpc>
                  <a:spcPts val="2793"/>
                </a:lnSpc>
              </a:pPr>
            </a:p>
          </p:txBody>
        </p:sp>
      </p:grpSp>
      <p:grpSp>
        <p:nvGrpSpPr>
          <p:cNvPr name="Group 5" id="5"/>
          <p:cNvGrpSpPr/>
          <p:nvPr/>
        </p:nvGrpSpPr>
        <p:grpSpPr>
          <a:xfrm rot="0">
            <a:off x="15712251" y="372734"/>
            <a:ext cx="2207065" cy="2207065"/>
            <a:chOff x="0" y="0"/>
            <a:chExt cx="2942754" cy="2942754"/>
          </a:xfrm>
        </p:grpSpPr>
        <p:sp>
          <p:nvSpPr>
            <p:cNvPr name="AutoShape 6" id="6"/>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7" id="7"/>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8" id="8"/>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9" id="9"/>
            <p:cNvGrpSpPr/>
            <p:nvPr/>
          </p:nvGrpSpPr>
          <p:grpSpPr>
            <a:xfrm rot="0">
              <a:off x="2772164" y="0"/>
              <a:ext cx="170590" cy="170590"/>
              <a:chOff x="0" y="0"/>
              <a:chExt cx="32104" cy="32104"/>
            </a:xfrm>
          </p:grpSpPr>
          <p:sp>
            <p:nvSpPr>
              <p:cNvPr name="Freeform 10" id="10"/>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11" id="11"/>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12" id="12"/>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4" id="14"/>
          <p:cNvGrpSpPr/>
          <p:nvPr/>
        </p:nvGrpSpPr>
        <p:grpSpPr>
          <a:xfrm rot="-5400000">
            <a:off x="372734" y="372734"/>
            <a:ext cx="2207065" cy="2207065"/>
            <a:chOff x="0" y="0"/>
            <a:chExt cx="2942754" cy="2942754"/>
          </a:xfrm>
        </p:grpSpPr>
        <p:sp>
          <p:nvSpPr>
            <p:cNvPr name="AutoShape 15" id="15"/>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16" id="16"/>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17" id="17"/>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18" id="18"/>
            <p:cNvGrpSpPr/>
            <p:nvPr/>
          </p:nvGrpSpPr>
          <p:grpSpPr>
            <a:xfrm rot="0">
              <a:off x="2772164" y="0"/>
              <a:ext cx="170590" cy="170590"/>
              <a:chOff x="0" y="0"/>
              <a:chExt cx="32104" cy="32104"/>
            </a:xfrm>
          </p:grpSpPr>
          <p:sp>
            <p:nvSpPr>
              <p:cNvPr name="Freeform 19" id="19"/>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20" id="20"/>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21" id="21"/>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23" id="23"/>
          <p:cNvGrpSpPr/>
          <p:nvPr/>
        </p:nvGrpSpPr>
        <p:grpSpPr>
          <a:xfrm rot="5400000">
            <a:off x="15712251" y="7707200"/>
            <a:ext cx="2207065" cy="2207065"/>
            <a:chOff x="0" y="0"/>
            <a:chExt cx="2942754" cy="2942754"/>
          </a:xfrm>
        </p:grpSpPr>
        <p:sp>
          <p:nvSpPr>
            <p:cNvPr name="AutoShape 24" id="24"/>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25" id="25"/>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26" id="26"/>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27" id="27"/>
            <p:cNvGrpSpPr/>
            <p:nvPr/>
          </p:nvGrpSpPr>
          <p:grpSpPr>
            <a:xfrm rot="0">
              <a:off x="2772164" y="0"/>
              <a:ext cx="170590" cy="170590"/>
              <a:chOff x="0" y="0"/>
              <a:chExt cx="32104" cy="32104"/>
            </a:xfrm>
          </p:grpSpPr>
          <p:sp>
            <p:nvSpPr>
              <p:cNvPr name="Freeform 28" id="28"/>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29" id="29"/>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30" id="30"/>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32" id="32"/>
          <p:cNvGrpSpPr/>
          <p:nvPr/>
        </p:nvGrpSpPr>
        <p:grpSpPr>
          <a:xfrm rot="-10800000">
            <a:off x="372734" y="7707200"/>
            <a:ext cx="2207065" cy="2207065"/>
            <a:chOff x="0" y="0"/>
            <a:chExt cx="2942754" cy="2942754"/>
          </a:xfrm>
        </p:grpSpPr>
        <p:sp>
          <p:nvSpPr>
            <p:cNvPr name="AutoShape 33" id="33"/>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34" id="34"/>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35" id="35"/>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36" id="36"/>
            <p:cNvGrpSpPr/>
            <p:nvPr/>
          </p:nvGrpSpPr>
          <p:grpSpPr>
            <a:xfrm rot="0">
              <a:off x="2772164" y="0"/>
              <a:ext cx="170590" cy="1519128"/>
              <a:chOff x="0" y="0"/>
              <a:chExt cx="32104" cy="285892"/>
            </a:xfrm>
          </p:grpSpPr>
          <p:sp>
            <p:nvSpPr>
              <p:cNvPr name="Freeform 37" id="37"/>
              <p:cNvSpPr/>
              <p:nvPr/>
            </p:nvSpPr>
            <p:spPr>
              <a:xfrm flipH="false" flipV="false" rot="0">
                <a:off x="0" y="0"/>
                <a:ext cx="32104" cy="285892"/>
              </a:xfrm>
              <a:custGeom>
                <a:avLst/>
                <a:gdLst/>
                <a:ahLst/>
                <a:cxnLst/>
                <a:rect r="r" b="b" t="t" l="l"/>
                <a:pathLst>
                  <a:path h="285892" w="32104">
                    <a:moveTo>
                      <a:pt x="0" y="0"/>
                    </a:moveTo>
                    <a:lnTo>
                      <a:pt x="32104" y="0"/>
                    </a:lnTo>
                    <a:lnTo>
                      <a:pt x="32104" y="285892"/>
                    </a:lnTo>
                    <a:lnTo>
                      <a:pt x="0" y="285892"/>
                    </a:lnTo>
                    <a:close/>
                  </a:path>
                </a:pathLst>
              </a:custGeom>
              <a:solidFill>
                <a:srgbClr val="ADA06D"/>
              </a:solidFill>
            </p:spPr>
          </p:sp>
          <p:sp>
            <p:nvSpPr>
              <p:cNvPr name="TextBox 38" id="38"/>
              <p:cNvSpPr txBox="true"/>
              <p:nvPr/>
            </p:nvSpPr>
            <p:spPr>
              <a:xfrm>
                <a:off x="0" y="-28575"/>
                <a:ext cx="32104" cy="314467"/>
              </a:xfrm>
              <a:prstGeom prst="rect">
                <a:avLst/>
              </a:prstGeom>
            </p:spPr>
            <p:txBody>
              <a:bodyPr anchor="ctr" rtlCol="false" tIns="47303" lIns="47303" bIns="47303" rIns="47303"/>
              <a:lstStyle/>
              <a:p>
                <a:pPr algn="ctr">
                  <a:lnSpc>
                    <a:spcPts val="2660"/>
                  </a:lnSpc>
                </a:pPr>
                <a:r>
                  <a:rPr lang="en-US" sz="1900">
                    <a:solidFill>
                      <a:srgbClr val="000000"/>
                    </a:solidFill>
                    <a:latin typeface="Source Han Sans JP"/>
                    <a:ea typeface="Source Han Sans JP"/>
                    <a:cs typeface="Source Han Sans JP"/>
                    <a:sym typeface="Source Han Sans JP"/>
                  </a:rPr>
                  <a:t>ko</a:t>
                </a:r>
              </a:p>
            </p:txBody>
          </p:sp>
        </p:grpSp>
        <p:sp>
          <p:nvSpPr>
            <p:cNvPr name="Freeform 39" id="39"/>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AutoShape 41" id="41"/>
          <p:cNvSpPr/>
          <p:nvPr/>
        </p:nvSpPr>
        <p:spPr>
          <a:xfrm flipV="true">
            <a:off x="2966274" y="434099"/>
            <a:ext cx="12355452" cy="0"/>
          </a:xfrm>
          <a:prstGeom prst="line">
            <a:avLst/>
          </a:prstGeom>
          <a:ln cap="flat" w="38100">
            <a:solidFill>
              <a:srgbClr val="ADA06D"/>
            </a:solidFill>
            <a:prstDash val="sysDot"/>
            <a:headEnd type="none" len="sm" w="sm"/>
            <a:tailEnd type="none" len="sm" w="sm"/>
          </a:ln>
        </p:spPr>
      </p:sp>
      <p:sp>
        <p:nvSpPr>
          <p:cNvPr name="AutoShape 42" id="42"/>
          <p:cNvSpPr/>
          <p:nvPr/>
        </p:nvSpPr>
        <p:spPr>
          <a:xfrm flipV="true">
            <a:off x="2966274" y="9852901"/>
            <a:ext cx="12355452" cy="0"/>
          </a:xfrm>
          <a:prstGeom prst="line">
            <a:avLst/>
          </a:prstGeom>
          <a:ln cap="flat" w="38100">
            <a:solidFill>
              <a:srgbClr val="ADA06D"/>
            </a:solidFill>
            <a:prstDash val="sysDot"/>
            <a:headEnd type="none" len="sm" w="sm"/>
            <a:tailEnd type="none" len="sm" w="sm"/>
          </a:ln>
        </p:spPr>
      </p:sp>
      <p:sp>
        <p:nvSpPr>
          <p:cNvPr name="AutoShape 43" id="43"/>
          <p:cNvSpPr/>
          <p:nvPr/>
        </p:nvSpPr>
        <p:spPr>
          <a:xfrm>
            <a:off x="434099" y="2966274"/>
            <a:ext cx="0" cy="4354452"/>
          </a:xfrm>
          <a:prstGeom prst="line">
            <a:avLst/>
          </a:prstGeom>
          <a:ln cap="flat" w="38100">
            <a:solidFill>
              <a:srgbClr val="ADA06D"/>
            </a:solidFill>
            <a:prstDash val="sysDot"/>
            <a:headEnd type="none" len="sm" w="sm"/>
            <a:tailEnd type="none" len="sm" w="sm"/>
          </a:ln>
        </p:spPr>
      </p:sp>
      <p:sp>
        <p:nvSpPr>
          <p:cNvPr name="AutoShape 44" id="44"/>
          <p:cNvSpPr/>
          <p:nvPr/>
        </p:nvSpPr>
        <p:spPr>
          <a:xfrm>
            <a:off x="17849196" y="2966274"/>
            <a:ext cx="0" cy="4354452"/>
          </a:xfrm>
          <a:prstGeom prst="line">
            <a:avLst/>
          </a:prstGeom>
          <a:ln cap="flat" w="38100">
            <a:solidFill>
              <a:srgbClr val="ADA06D"/>
            </a:solidFill>
            <a:prstDash val="sysDot"/>
            <a:headEnd type="none" len="sm" w="sm"/>
            <a:tailEnd type="none" len="sm" w="sm"/>
          </a:ln>
        </p:spPr>
      </p:sp>
      <p:sp>
        <p:nvSpPr>
          <p:cNvPr name="Freeform 45" id="45"/>
          <p:cNvSpPr/>
          <p:nvPr/>
        </p:nvSpPr>
        <p:spPr>
          <a:xfrm flipH="false" flipV="false" rot="0">
            <a:off x="828878" y="1789288"/>
            <a:ext cx="2808877" cy="4210830"/>
          </a:xfrm>
          <a:custGeom>
            <a:avLst/>
            <a:gdLst/>
            <a:ahLst/>
            <a:cxnLst/>
            <a:rect r="r" b="b" t="t" l="l"/>
            <a:pathLst>
              <a:path h="4210830" w="2808877">
                <a:moveTo>
                  <a:pt x="0" y="0"/>
                </a:moveTo>
                <a:lnTo>
                  <a:pt x="2808878" y="0"/>
                </a:lnTo>
                <a:lnTo>
                  <a:pt x="2808878" y="4210830"/>
                </a:lnTo>
                <a:lnTo>
                  <a:pt x="0" y="4210830"/>
                </a:lnTo>
                <a:lnTo>
                  <a:pt x="0" y="0"/>
                </a:lnTo>
                <a:close/>
              </a:path>
            </a:pathLst>
          </a:custGeom>
          <a:blipFill>
            <a:blip r:embed="rId6"/>
            <a:stretch>
              <a:fillRect l="0" t="0" r="0" b="0"/>
            </a:stretch>
          </a:blipFill>
        </p:spPr>
      </p:sp>
      <p:sp>
        <p:nvSpPr>
          <p:cNvPr name="TextBox 46" id="46"/>
          <p:cNvSpPr txBox="true"/>
          <p:nvPr/>
        </p:nvSpPr>
        <p:spPr>
          <a:xfrm rot="0">
            <a:off x="2233317" y="560962"/>
            <a:ext cx="13962341" cy="2680960"/>
          </a:xfrm>
          <a:prstGeom prst="rect">
            <a:avLst/>
          </a:prstGeom>
        </p:spPr>
        <p:txBody>
          <a:bodyPr anchor="t" rtlCol="false" tIns="0" lIns="0" bIns="0" rIns="0">
            <a:spAutoFit/>
          </a:bodyPr>
          <a:lstStyle/>
          <a:p>
            <a:pPr algn="ctr">
              <a:lnSpc>
                <a:spcPts val="10780"/>
              </a:lnSpc>
            </a:pPr>
            <a:r>
              <a:rPr lang="en-US" sz="7700">
                <a:solidFill>
                  <a:srgbClr val="928657"/>
                </a:solidFill>
                <a:latin typeface="装甲明朝"/>
                <a:ea typeface="装甲明朝"/>
                <a:cs typeface="装甲明朝"/>
                <a:sym typeface="装甲明朝"/>
              </a:rPr>
              <a:t>海外にビジネス展開したいけど</a:t>
            </a:r>
          </a:p>
          <a:p>
            <a:pPr algn="ctr">
              <a:lnSpc>
                <a:spcPts val="10780"/>
              </a:lnSpc>
            </a:pPr>
            <a:r>
              <a:rPr lang="en-US" sz="7700">
                <a:solidFill>
                  <a:srgbClr val="928657"/>
                </a:solidFill>
                <a:latin typeface="装甲明朝"/>
                <a:ea typeface="装甲明朝"/>
                <a:cs typeface="装甲明朝"/>
                <a:sym typeface="装甲明朝"/>
              </a:rPr>
              <a:t>英語が全くできない</a:t>
            </a:r>
          </a:p>
        </p:txBody>
      </p:sp>
      <p:sp>
        <p:nvSpPr>
          <p:cNvPr name="TextBox 47" id="47"/>
          <p:cNvSpPr txBox="true"/>
          <p:nvPr/>
        </p:nvSpPr>
        <p:spPr>
          <a:xfrm rot="0">
            <a:off x="5414662" y="9134583"/>
            <a:ext cx="13962341" cy="523875"/>
          </a:xfrm>
          <a:prstGeom prst="rect">
            <a:avLst/>
          </a:prstGeom>
        </p:spPr>
        <p:txBody>
          <a:bodyPr anchor="t" rtlCol="false" tIns="0" lIns="0" bIns="0" rIns="0">
            <a:spAutoFit/>
          </a:bodyPr>
          <a:lstStyle/>
          <a:p>
            <a:pPr algn="ctr">
              <a:lnSpc>
                <a:spcPts val="4200"/>
              </a:lnSpc>
            </a:pPr>
            <a:r>
              <a:rPr lang="en-US" sz="3000">
                <a:solidFill>
                  <a:srgbClr val="ADA06D"/>
                </a:solidFill>
                <a:latin typeface="Source Han Sans JP"/>
                <a:ea typeface="Source Han Sans JP"/>
                <a:cs typeface="Source Han Sans JP"/>
                <a:sym typeface="Source Han Sans JP"/>
              </a:rPr>
              <a:t>美肌アドバイザー　並木規子</a:t>
            </a:r>
          </a:p>
        </p:txBody>
      </p:sp>
      <p:sp>
        <p:nvSpPr>
          <p:cNvPr name="TextBox 48" id="48"/>
          <p:cNvSpPr txBox="true"/>
          <p:nvPr/>
        </p:nvSpPr>
        <p:spPr>
          <a:xfrm rot="0">
            <a:off x="2877319" y="4166978"/>
            <a:ext cx="14655307" cy="4862830"/>
          </a:xfrm>
          <a:prstGeom prst="rect">
            <a:avLst/>
          </a:prstGeom>
        </p:spPr>
        <p:txBody>
          <a:bodyPr anchor="t" rtlCol="false" tIns="0" lIns="0" bIns="0" rIns="0">
            <a:spAutoFit/>
          </a:bodyPr>
          <a:lstStyle/>
          <a:p>
            <a:pPr algn="ctr">
              <a:lnSpc>
                <a:spcPts val="3920"/>
              </a:lnSpc>
            </a:pPr>
            <a:r>
              <a:rPr lang="en-US" sz="2800">
                <a:solidFill>
                  <a:srgbClr val="ADA06D"/>
                </a:solidFill>
                <a:latin typeface="Source Han Sans JP"/>
                <a:ea typeface="Source Han Sans JP"/>
                <a:cs typeface="Source Han Sans JP"/>
                <a:sym typeface="Source Han Sans JP"/>
              </a:rPr>
              <a:t>きゃ～💦海外からまたメールが…。BINに所属しているとよくある事。</a:t>
            </a:r>
          </a:p>
          <a:p>
            <a:pPr algn="ctr">
              <a:lnSpc>
                <a:spcPts val="3920"/>
              </a:lnSpc>
            </a:pPr>
            <a:r>
              <a:rPr lang="en-US" sz="2800">
                <a:solidFill>
                  <a:srgbClr val="ADA06D"/>
                </a:solidFill>
                <a:latin typeface="Source Han Sans JP"/>
                <a:ea typeface="Source Han Sans JP"/>
                <a:cs typeface="Source Han Sans JP"/>
                <a:sym typeface="Source Han Sans JP"/>
              </a:rPr>
              <a:t>海外メンバーから商品に関するお問い合わせですが全く英語が話せない、書けない</a:t>
            </a:r>
          </a:p>
          <a:p>
            <a:pPr algn="ctr">
              <a:lnSpc>
                <a:spcPts val="3920"/>
              </a:lnSpc>
            </a:pPr>
            <a:r>
              <a:rPr lang="en-US" sz="2800">
                <a:solidFill>
                  <a:srgbClr val="ADA06D"/>
                </a:solidFill>
                <a:latin typeface="Source Han Sans JP"/>
                <a:ea typeface="Source Han Sans JP"/>
                <a:cs typeface="Source Han Sans JP"/>
                <a:sym typeface="Source Han Sans JP"/>
              </a:rPr>
              <a:t>読めない私です。内心ドキドキでした。</a:t>
            </a:r>
          </a:p>
          <a:p>
            <a:pPr algn="ctr">
              <a:lnSpc>
                <a:spcPts val="3640"/>
              </a:lnSpc>
            </a:pPr>
            <a:r>
              <a:rPr lang="en-US" sz="2600">
                <a:solidFill>
                  <a:srgbClr val="ADA06D"/>
                </a:solidFill>
                <a:latin typeface="Source Han Sans JP"/>
                <a:ea typeface="Source Han Sans JP"/>
                <a:cs typeface="Source Han Sans JP"/>
                <a:sym typeface="Source Han Sans JP"/>
              </a:rPr>
              <a:t>そんな時</a:t>
            </a:r>
            <a:r>
              <a:rPr lang="en-US" sz="2600" b="true">
                <a:solidFill>
                  <a:srgbClr val="FF751F"/>
                </a:solidFill>
                <a:latin typeface="Source Han Sans JP Bold"/>
                <a:ea typeface="Source Han Sans JP Bold"/>
                <a:cs typeface="Source Han Sans JP Bold"/>
                <a:sym typeface="Source Han Sans JP Bold"/>
              </a:rPr>
              <a:t>『法人向け英文事務代行』茂村さん</a:t>
            </a:r>
            <a:r>
              <a:rPr lang="en-US" sz="2600">
                <a:solidFill>
                  <a:srgbClr val="B6AB7E"/>
                </a:solidFill>
                <a:latin typeface="Source Han Sans JP"/>
                <a:ea typeface="Source Han Sans JP"/>
                <a:cs typeface="Source Han Sans JP"/>
                <a:sym typeface="Source Han Sans JP"/>
              </a:rPr>
              <a:t>にメールを転送して訳して頂き、返信迄して</a:t>
            </a:r>
          </a:p>
          <a:p>
            <a:pPr algn="ctr">
              <a:lnSpc>
                <a:spcPts val="3640"/>
              </a:lnSpc>
            </a:pPr>
            <a:r>
              <a:rPr lang="en-US" sz="2600">
                <a:solidFill>
                  <a:srgbClr val="B6AB7E"/>
                </a:solidFill>
                <a:latin typeface="Source Han Sans JP"/>
                <a:ea typeface="Source Han Sans JP"/>
                <a:cs typeface="Source Han Sans JP"/>
                <a:sym typeface="Source Han Sans JP"/>
              </a:rPr>
              <a:t>頂きました。後日zoomで海外メンバーと茂村さんの通訳でお話させていただきました。</a:t>
            </a:r>
          </a:p>
          <a:p>
            <a:pPr algn="ctr">
              <a:lnSpc>
                <a:spcPts val="3920"/>
              </a:lnSpc>
            </a:pPr>
            <a:r>
              <a:rPr lang="en-US" sz="2800">
                <a:solidFill>
                  <a:srgbClr val="ADA06D"/>
                </a:solidFill>
                <a:latin typeface="Source Han Sans JP"/>
                <a:ea typeface="Source Han Sans JP"/>
                <a:cs typeface="Source Han Sans JP"/>
                <a:sym typeface="Source Han Sans JP"/>
              </a:rPr>
              <a:t>私の話したい事をしっかりお伝え頂き</a:t>
            </a:r>
            <a:r>
              <a:rPr lang="en-US" sz="2800" b="true">
                <a:solidFill>
                  <a:srgbClr val="ADA06D"/>
                </a:solidFill>
                <a:latin typeface="Source Han Sans JP Bold"/>
                <a:ea typeface="Source Han Sans JP Bold"/>
                <a:cs typeface="Source Han Sans JP Bold"/>
                <a:sym typeface="Source Han Sans JP Bold"/>
              </a:rPr>
              <a:t>スムーズなやり取り</a:t>
            </a:r>
            <a:r>
              <a:rPr lang="en-US" sz="2800">
                <a:solidFill>
                  <a:srgbClr val="ADA06D"/>
                </a:solidFill>
                <a:latin typeface="Source Han Sans JP"/>
                <a:ea typeface="Source Han Sans JP"/>
                <a:cs typeface="Source Han Sans JP"/>
                <a:sym typeface="Source Han Sans JP"/>
              </a:rPr>
              <a:t>で、お相手の方もしっかり聞いて的確な質問も帰ってくるほど真剣な内容でした。</a:t>
            </a:r>
          </a:p>
          <a:p>
            <a:pPr algn="ctr">
              <a:lnSpc>
                <a:spcPts val="3920"/>
              </a:lnSpc>
            </a:pPr>
            <a:r>
              <a:rPr lang="en-US" sz="2800">
                <a:solidFill>
                  <a:srgbClr val="ADA06D"/>
                </a:solidFill>
                <a:latin typeface="Source Han Sans JP"/>
                <a:ea typeface="Source Han Sans JP"/>
                <a:cs typeface="Source Han Sans JP"/>
                <a:sym typeface="Source Han Sans JP"/>
              </a:rPr>
              <a:t>ビジネスをしている私たちは時間を無駄にできない事から</a:t>
            </a:r>
            <a:r>
              <a:rPr lang="en-US" sz="2800" b="true">
                <a:solidFill>
                  <a:srgbClr val="ADA06D"/>
                </a:solidFill>
                <a:latin typeface="Source Han Sans JP Bold"/>
                <a:ea typeface="Source Han Sans JP Bold"/>
                <a:cs typeface="Source Han Sans JP Bold"/>
                <a:sym typeface="Source Han Sans JP Bold"/>
              </a:rPr>
              <a:t>コミュニケーションをしっかり</a:t>
            </a:r>
          </a:p>
          <a:p>
            <a:pPr algn="ctr">
              <a:lnSpc>
                <a:spcPts val="3920"/>
              </a:lnSpc>
            </a:pPr>
            <a:r>
              <a:rPr lang="en-US" sz="2800" b="true">
                <a:solidFill>
                  <a:srgbClr val="ADA06D"/>
                </a:solidFill>
                <a:latin typeface="Source Han Sans JP Bold"/>
                <a:ea typeface="Source Han Sans JP Bold"/>
                <a:cs typeface="Source Han Sans JP Bold"/>
                <a:sym typeface="Source Han Sans JP Bold"/>
              </a:rPr>
              <a:t>取ってくれる方、信頼してお願いできるのは大切な事だと思います。</a:t>
            </a:r>
          </a:p>
          <a:p>
            <a:pPr algn="ctr">
              <a:lnSpc>
                <a:spcPts val="3920"/>
              </a:lnSpc>
            </a:pPr>
            <a:r>
              <a:rPr lang="en-US" sz="2800">
                <a:solidFill>
                  <a:srgbClr val="ADA06D"/>
                </a:solidFill>
                <a:latin typeface="Source Han Sans JP"/>
                <a:ea typeface="Source Han Sans JP"/>
                <a:cs typeface="Source Han Sans JP"/>
                <a:sym typeface="Source Han Sans JP"/>
              </a:rPr>
              <a:t>ビジネスで英語に困ったら</a:t>
            </a:r>
            <a:r>
              <a:rPr lang="en-US" sz="2800" b="true">
                <a:solidFill>
                  <a:srgbClr val="FF751F"/>
                </a:solidFill>
                <a:latin typeface="Source Han Sans JP Bold"/>
                <a:ea typeface="Source Han Sans JP Bold"/>
                <a:cs typeface="Source Han Sans JP Bold"/>
                <a:sym typeface="Source Han Sans JP Bold"/>
              </a:rPr>
              <a:t>『法人向け英文事務代行』茂村かおりさん</a:t>
            </a:r>
            <a:r>
              <a:rPr lang="en-US" sz="2800">
                <a:solidFill>
                  <a:srgbClr val="ADA06D"/>
                </a:solidFill>
                <a:latin typeface="Source Han Sans JP"/>
                <a:ea typeface="Source Han Sans JP"/>
                <a:cs typeface="Source Han Sans JP"/>
                <a:sym typeface="Source Han Sans JP"/>
              </a:rPr>
              <a:t>を推薦します。</a:t>
            </a:r>
          </a:p>
        </p:txBody>
      </p:sp>
      <p:sp>
        <p:nvSpPr>
          <p:cNvPr name="TextBox 49" id="49"/>
          <p:cNvSpPr txBox="true"/>
          <p:nvPr/>
        </p:nvSpPr>
        <p:spPr>
          <a:xfrm rot="0">
            <a:off x="2853443" y="3146672"/>
            <a:ext cx="13962341" cy="748031"/>
          </a:xfrm>
          <a:prstGeom prst="rect">
            <a:avLst/>
          </a:prstGeom>
        </p:spPr>
        <p:txBody>
          <a:bodyPr anchor="t" rtlCol="false" tIns="0" lIns="0" bIns="0" rIns="0">
            <a:spAutoFit/>
          </a:bodyPr>
          <a:lstStyle/>
          <a:p>
            <a:pPr algn="ctr">
              <a:lnSpc>
                <a:spcPts val="6019"/>
              </a:lnSpc>
            </a:pPr>
            <a:r>
              <a:rPr lang="en-US" sz="4299" b="true">
                <a:solidFill>
                  <a:srgbClr val="FF751F"/>
                </a:solidFill>
                <a:latin typeface="Source Han Sans JP Bold"/>
                <a:ea typeface="Source Han Sans JP Bold"/>
                <a:cs typeface="Source Han Sans JP Bold"/>
                <a:sym typeface="Source Han Sans JP Bold"/>
              </a:rPr>
              <a:t>法人向け英文事務代行　茂村かおりさんを推薦します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DAG2rYNTu1Q</dc:identifier>
  <dcterms:modified xsi:type="dcterms:W3CDTF">2011-08-01T06:04:30Z</dcterms:modified>
  <cp:revision>1</cp:revision>
  <dc:title>並木⇒熊谷さん推薦の言葉</dc:title>
</cp:coreProperties>
</file>