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Lst>
  <p:sldSz cx="18288000" cy="10287000"/>
  <p:notesSz cx="6858000" cy="9144000"/>
  <p:embeddedFontLst>
    <p:embeddedFont>
      <p:font typeface="Source Han Sans JP" charset="1" panose="020B0400000000000000"/>
      <p:regular r:id="rId7"/>
    </p:embeddedFont>
    <p:embeddedFont>
      <p:font typeface="装甲明朝" charset="1" panose="02000600000000000000"/>
      <p:regular r:id="rId8"/>
    </p:embeddedFont>
    <p:embeddedFont>
      <p:font typeface="Source Han Sans JP Bold" charset="1" panose="020B0800000000000000"/>
      <p:regular r:id="rId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42624" y="242624"/>
            <a:ext cx="17802753" cy="9801753"/>
            <a:chOff x="0" y="0"/>
            <a:chExt cx="2635029" cy="1450781"/>
          </a:xfrm>
        </p:grpSpPr>
        <p:sp>
          <p:nvSpPr>
            <p:cNvPr name="Freeform 3" id="3"/>
            <p:cNvSpPr/>
            <p:nvPr/>
          </p:nvSpPr>
          <p:spPr>
            <a:xfrm flipH="false" flipV="false" rot="0">
              <a:off x="0" y="0"/>
              <a:ext cx="2635029" cy="1450781"/>
            </a:xfrm>
            <a:custGeom>
              <a:avLst/>
              <a:gdLst/>
              <a:ahLst/>
              <a:cxnLst/>
              <a:rect r="r" b="b" t="t" l="l"/>
              <a:pathLst>
                <a:path h="1450781" w="2635029">
                  <a:moveTo>
                    <a:pt x="2555610" y="0"/>
                  </a:moveTo>
                  <a:lnTo>
                    <a:pt x="79418" y="0"/>
                  </a:lnTo>
                  <a:cubicBezTo>
                    <a:pt x="79418" y="43699"/>
                    <a:pt x="44079" y="79418"/>
                    <a:pt x="0" y="79418"/>
                  </a:cubicBezTo>
                  <a:lnTo>
                    <a:pt x="0" y="1371363"/>
                  </a:lnTo>
                  <a:cubicBezTo>
                    <a:pt x="43699" y="1371363"/>
                    <a:pt x="79418" y="1406702"/>
                    <a:pt x="79418" y="1450781"/>
                  </a:cubicBezTo>
                  <a:lnTo>
                    <a:pt x="2555610" y="1450781"/>
                  </a:lnTo>
                  <a:cubicBezTo>
                    <a:pt x="2555610" y="1407082"/>
                    <a:pt x="2590950" y="1371363"/>
                    <a:pt x="2635029" y="1371363"/>
                  </a:cubicBezTo>
                  <a:lnTo>
                    <a:pt x="2635029" y="79418"/>
                  </a:lnTo>
                  <a:cubicBezTo>
                    <a:pt x="2591329" y="79418"/>
                    <a:pt x="2555610" y="44079"/>
                    <a:pt x="2555610" y="0"/>
                  </a:cubicBezTo>
                  <a:close/>
                </a:path>
              </a:pathLst>
            </a:custGeom>
            <a:solidFill>
              <a:srgbClr val="000000">
                <a:alpha val="0"/>
              </a:srgbClr>
            </a:solidFill>
            <a:ln w="38100" cap="sq">
              <a:solidFill>
                <a:srgbClr val="ADA06D"/>
              </a:solidFill>
              <a:prstDash val="solid"/>
              <a:miter/>
            </a:ln>
          </p:spPr>
        </p:sp>
        <p:sp>
          <p:nvSpPr>
            <p:cNvPr name="TextBox 4" id="4"/>
            <p:cNvSpPr txBox="true"/>
            <p:nvPr/>
          </p:nvSpPr>
          <p:spPr>
            <a:xfrm>
              <a:off x="38100" y="9525"/>
              <a:ext cx="2558829" cy="1403156"/>
            </a:xfrm>
            <a:prstGeom prst="rect">
              <a:avLst/>
            </a:prstGeom>
          </p:spPr>
          <p:txBody>
            <a:bodyPr anchor="ctr" rtlCol="false" tIns="50800" lIns="50800" bIns="50800" rIns="50800"/>
            <a:lstStyle/>
            <a:p>
              <a:pPr algn="ctr">
                <a:lnSpc>
                  <a:spcPts val="2793"/>
                </a:lnSpc>
              </a:pPr>
            </a:p>
          </p:txBody>
        </p:sp>
      </p:grpSp>
      <p:grpSp>
        <p:nvGrpSpPr>
          <p:cNvPr name="Group 5" id="5"/>
          <p:cNvGrpSpPr/>
          <p:nvPr/>
        </p:nvGrpSpPr>
        <p:grpSpPr>
          <a:xfrm rot="0">
            <a:off x="15712251" y="372734"/>
            <a:ext cx="2207065" cy="2207065"/>
            <a:chOff x="0" y="0"/>
            <a:chExt cx="2942754" cy="2942754"/>
          </a:xfrm>
        </p:grpSpPr>
        <p:sp>
          <p:nvSpPr>
            <p:cNvPr name="AutoShape 6" id="6"/>
            <p:cNvSpPr/>
            <p:nvPr/>
          </p:nvSpPr>
          <p:spPr>
            <a:xfrm>
              <a:off x="112614" y="82823"/>
              <a:ext cx="2771505" cy="0"/>
            </a:xfrm>
            <a:prstGeom prst="line">
              <a:avLst/>
            </a:prstGeom>
            <a:ln cap="flat" w="48376">
              <a:solidFill>
                <a:srgbClr val="ADA06D"/>
              </a:solidFill>
              <a:prstDash val="solid"/>
              <a:headEnd type="none" len="sm" w="sm"/>
              <a:tailEnd type="none" len="sm" w="sm"/>
            </a:ln>
          </p:spPr>
        </p:sp>
        <p:sp>
          <p:nvSpPr>
            <p:cNvPr name="AutoShape 7" id="7"/>
            <p:cNvSpPr/>
            <p:nvPr/>
          </p:nvSpPr>
          <p:spPr>
            <a:xfrm>
              <a:off x="2859931" y="58635"/>
              <a:ext cx="0" cy="2771505"/>
            </a:xfrm>
            <a:prstGeom prst="line">
              <a:avLst/>
            </a:prstGeom>
            <a:ln cap="flat" w="48376">
              <a:solidFill>
                <a:srgbClr val="ADA06D"/>
              </a:solidFill>
              <a:prstDash val="solid"/>
              <a:headEnd type="none" len="sm" w="sm"/>
              <a:tailEnd type="none" len="sm" w="sm"/>
            </a:ln>
          </p:spPr>
        </p:sp>
        <p:sp>
          <p:nvSpPr>
            <p:cNvPr name="Freeform 8" id="8"/>
            <p:cNvSpPr/>
            <p:nvPr/>
          </p:nvSpPr>
          <p:spPr>
            <a:xfrm flipH="false" flipV="false" rot="0">
              <a:off x="402899" y="58635"/>
              <a:ext cx="2481219" cy="2501791"/>
            </a:xfrm>
            <a:custGeom>
              <a:avLst/>
              <a:gdLst/>
              <a:ahLst/>
              <a:cxnLst/>
              <a:rect r="r" b="b" t="t" l="l"/>
              <a:pathLst>
                <a:path h="2501791" w="2481219">
                  <a:moveTo>
                    <a:pt x="0" y="0"/>
                  </a:moveTo>
                  <a:lnTo>
                    <a:pt x="2481220" y="0"/>
                  </a:lnTo>
                  <a:lnTo>
                    <a:pt x="2481220" y="2501791"/>
                  </a:lnTo>
                  <a:lnTo>
                    <a:pt x="0" y="2501791"/>
                  </a:lnTo>
                  <a:lnTo>
                    <a:pt x="0" y="0"/>
                  </a:lnTo>
                  <a:close/>
                </a:path>
              </a:pathLst>
            </a:custGeom>
            <a:blipFill>
              <a:blip r:embed="rId2">
                <a:extLst>
                  <a:ext uri="{96DAC541-7B7A-43D3-8B79-37D633B846F1}">
                    <asvg:svgBlip xmlns:asvg="http://schemas.microsoft.com/office/drawing/2016/SVG/main" r:embed="rId3"/>
                  </a:ext>
                </a:extLst>
              </a:blip>
              <a:stretch>
                <a:fillRect l="-111203" t="0" r="0" b="-178951"/>
              </a:stretch>
            </a:blipFill>
          </p:spPr>
        </p:sp>
        <p:grpSp>
          <p:nvGrpSpPr>
            <p:cNvPr name="Group 9" id="9"/>
            <p:cNvGrpSpPr/>
            <p:nvPr/>
          </p:nvGrpSpPr>
          <p:grpSpPr>
            <a:xfrm rot="0">
              <a:off x="2772164" y="0"/>
              <a:ext cx="170590" cy="170590"/>
              <a:chOff x="0" y="0"/>
              <a:chExt cx="32104" cy="32104"/>
            </a:xfrm>
          </p:grpSpPr>
          <p:sp>
            <p:nvSpPr>
              <p:cNvPr name="Freeform 10" id="10"/>
              <p:cNvSpPr/>
              <p:nvPr/>
            </p:nvSpPr>
            <p:spPr>
              <a:xfrm flipH="false" flipV="false" rot="0">
                <a:off x="0" y="0"/>
                <a:ext cx="32104" cy="32104"/>
              </a:xfrm>
              <a:custGeom>
                <a:avLst/>
                <a:gdLst/>
                <a:ahLst/>
                <a:cxnLst/>
                <a:rect r="r" b="b" t="t" l="l"/>
                <a:pathLst>
                  <a:path h="32104" w="32104">
                    <a:moveTo>
                      <a:pt x="0" y="0"/>
                    </a:moveTo>
                    <a:lnTo>
                      <a:pt x="32104" y="0"/>
                    </a:lnTo>
                    <a:lnTo>
                      <a:pt x="32104" y="32104"/>
                    </a:lnTo>
                    <a:lnTo>
                      <a:pt x="0" y="32104"/>
                    </a:lnTo>
                    <a:close/>
                  </a:path>
                </a:pathLst>
              </a:custGeom>
              <a:solidFill>
                <a:srgbClr val="ADA06D"/>
              </a:solidFill>
            </p:spPr>
          </p:sp>
          <p:sp>
            <p:nvSpPr>
              <p:cNvPr name="TextBox 11" id="11"/>
              <p:cNvSpPr txBox="true"/>
              <p:nvPr/>
            </p:nvSpPr>
            <p:spPr>
              <a:xfrm>
                <a:off x="0" y="-28575"/>
                <a:ext cx="32104" cy="60679"/>
              </a:xfrm>
              <a:prstGeom prst="rect">
                <a:avLst/>
              </a:prstGeom>
            </p:spPr>
            <p:txBody>
              <a:bodyPr anchor="ctr" rtlCol="false" tIns="47303" lIns="47303" bIns="47303" rIns="47303"/>
              <a:lstStyle/>
              <a:p>
                <a:pPr algn="ctr">
                  <a:lnSpc>
                    <a:spcPts val="2660"/>
                  </a:lnSpc>
                </a:pPr>
              </a:p>
            </p:txBody>
          </p:sp>
        </p:grpSp>
        <p:sp>
          <p:nvSpPr>
            <p:cNvPr name="Freeform 12" id="12"/>
            <p:cNvSpPr/>
            <p:nvPr/>
          </p:nvSpPr>
          <p:spPr>
            <a:xfrm flipH="false" flipV="false" rot="-5400000">
              <a:off x="71079" y="-71079"/>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2772164" y="2630006"/>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Freeform 14" id="14"/>
          <p:cNvSpPr/>
          <p:nvPr/>
        </p:nvSpPr>
        <p:spPr>
          <a:xfrm flipH="false" flipV="false" rot="0">
            <a:off x="1285888" y="800205"/>
            <a:ext cx="3070032" cy="2646823"/>
          </a:xfrm>
          <a:custGeom>
            <a:avLst/>
            <a:gdLst/>
            <a:ahLst/>
            <a:cxnLst/>
            <a:rect r="r" b="b" t="t" l="l"/>
            <a:pathLst>
              <a:path h="2646823" w="3070032">
                <a:moveTo>
                  <a:pt x="0" y="0"/>
                </a:moveTo>
                <a:lnTo>
                  <a:pt x="3070031" y="0"/>
                </a:lnTo>
                <a:lnTo>
                  <a:pt x="3070031" y="2646823"/>
                </a:lnTo>
                <a:lnTo>
                  <a:pt x="0" y="2646823"/>
                </a:lnTo>
                <a:lnTo>
                  <a:pt x="0" y="0"/>
                </a:lnTo>
                <a:close/>
              </a:path>
            </a:pathLst>
          </a:custGeom>
          <a:blipFill>
            <a:blip r:embed="rId6"/>
            <a:stretch>
              <a:fillRect l="0" t="-40945" r="-159309" b="-84633"/>
            </a:stretch>
          </a:blipFill>
        </p:spPr>
      </p:sp>
      <p:grpSp>
        <p:nvGrpSpPr>
          <p:cNvPr name="Group 15" id="15"/>
          <p:cNvGrpSpPr/>
          <p:nvPr/>
        </p:nvGrpSpPr>
        <p:grpSpPr>
          <a:xfrm rot="-5400000">
            <a:off x="372734" y="372734"/>
            <a:ext cx="2207065" cy="2207065"/>
            <a:chOff x="0" y="0"/>
            <a:chExt cx="2942754" cy="2942754"/>
          </a:xfrm>
        </p:grpSpPr>
        <p:sp>
          <p:nvSpPr>
            <p:cNvPr name="AutoShape 16" id="16"/>
            <p:cNvSpPr/>
            <p:nvPr/>
          </p:nvSpPr>
          <p:spPr>
            <a:xfrm>
              <a:off x="112614" y="82823"/>
              <a:ext cx="2771505" cy="0"/>
            </a:xfrm>
            <a:prstGeom prst="line">
              <a:avLst/>
            </a:prstGeom>
            <a:ln cap="flat" w="48376">
              <a:solidFill>
                <a:srgbClr val="ADA06D"/>
              </a:solidFill>
              <a:prstDash val="solid"/>
              <a:headEnd type="none" len="sm" w="sm"/>
              <a:tailEnd type="none" len="sm" w="sm"/>
            </a:ln>
          </p:spPr>
        </p:sp>
        <p:sp>
          <p:nvSpPr>
            <p:cNvPr name="AutoShape 17" id="17"/>
            <p:cNvSpPr/>
            <p:nvPr/>
          </p:nvSpPr>
          <p:spPr>
            <a:xfrm>
              <a:off x="2859931" y="58635"/>
              <a:ext cx="0" cy="2771505"/>
            </a:xfrm>
            <a:prstGeom prst="line">
              <a:avLst/>
            </a:prstGeom>
            <a:ln cap="flat" w="48376">
              <a:solidFill>
                <a:srgbClr val="ADA06D"/>
              </a:solidFill>
              <a:prstDash val="solid"/>
              <a:headEnd type="none" len="sm" w="sm"/>
              <a:tailEnd type="none" len="sm" w="sm"/>
            </a:ln>
          </p:spPr>
        </p:sp>
        <p:sp>
          <p:nvSpPr>
            <p:cNvPr name="Freeform 18" id="18"/>
            <p:cNvSpPr/>
            <p:nvPr/>
          </p:nvSpPr>
          <p:spPr>
            <a:xfrm flipH="false" flipV="false" rot="0">
              <a:off x="402899" y="58635"/>
              <a:ext cx="2481219" cy="2501791"/>
            </a:xfrm>
            <a:custGeom>
              <a:avLst/>
              <a:gdLst/>
              <a:ahLst/>
              <a:cxnLst/>
              <a:rect r="r" b="b" t="t" l="l"/>
              <a:pathLst>
                <a:path h="2501791" w="2481219">
                  <a:moveTo>
                    <a:pt x="0" y="0"/>
                  </a:moveTo>
                  <a:lnTo>
                    <a:pt x="2481220" y="0"/>
                  </a:lnTo>
                  <a:lnTo>
                    <a:pt x="2481220" y="2501791"/>
                  </a:lnTo>
                  <a:lnTo>
                    <a:pt x="0" y="2501791"/>
                  </a:lnTo>
                  <a:lnTo>
                    <a:pt x="0" y="0"/>
                  </a:lnTo>
                  <a:close/>
                </a:path>
              </a:pathLst>
            </a:custGeom>
            <a:blipFill>
              <a:blip r:embed="rId2">
                <a:extLst>
                  <a:ext uri="{96DAC541-7B7A-43D3-8B79-37D633B846F1}">
                    <asvg:svgBlip xmlns:asvg="http://schemas.microsoft.com/office/drawing/2016/SVG/main" r:embed="rId3"/>
                  </a:ext>
                </a:extLst>
              </a:blip>
              <a:stretch>
                <a:fillRect l="-111203" t="0" r="0" b="-178951"/>
              </a:stretch>
            </a:blipFill>
          </p:spPr>
        </p:sp>
        <p:grpSp>
          <p:nvGrpSpPr>
            <p:cNvPr name="Group 19" id="19"/>
            <p:cNvGrpSpPr/>
            <p:nvPr/>
          </p:nvGrpSpPr>
          <p:grpSpPr>
            <a:xfrm rot="0">
              <a:off x="2772164" y="0"/>
              <a:ext cx="170590" cy="170590"/>
              <a:chOff x="0" y="0"/>
              <a:chExt cx="32104" cy="32104"/>
            </a:xfrm>
          </p:grpSpPr>
          <p:sp>
            <p:nvSpPr>
              <p:cNvPr name="Freeform 20" id="20"/>
              <p:cNvSpPr/>
              <p:nvPr/>
            </p:nvSpPr>
            <p:spPr>
              <a:xfrm flipH="false" flipV="false" rot="0">
                <a:off x="0" y="0"/>
                <a:ext cx="32104" cy="32104"/>
              </a:xfrm>
              <a:custGeom>
                <a:avLst/>
                <a:gdLst/>
                <a:ahLst/>
                <a:cxnLst/>
                <a:rect r="r" b="b" t="t" l="l"/>
                <a:pathLst>
                  <a:path h="32104" w="32104">
                    <a:moveTo>
                      <a:pt x="0" y="0"/>
                    </a:moveTo>
                    <a:lnTo>
                      <a:pt x="32104" y="0"/>
                    </a:lnTo>
                    <a:lnTo>
                      <a:pt x="32104" y="32104"/>
                    </a:lnTo>
                    <a:lnTo>
                      <a:pt x="0" y="32104"/>
                    </a:lnTo>
                    <a:close/>
                  </a:path>
                </a:pathLst>
              </a:custGeom>
              <a:solidFill>
                <a:srgbClr val="ADA06D"/>
              </a:solidFill>
            </p:spPr>
          </p:sp>
          <p:sp>
            <p:nvSpPr>
              <p:cNvPr name="TextBox 21" id="21"/>
              <p:cNvSpPr txBox="true"/>
              <p:nvPr/>
            </p:nvSpPr>
            <p:spPr>
              <a:xfrm>
                <a:off x="0" y="-28575"/>
                <a:ext cx="32104" cy="60679"/>
              </a:xfrm>
              <a:prstGeom prst="rect">
                <a:avLst/>
              </a:prstGeom>
            </p:spPr>
            <p:txBody>
              <a:bodyPr anchor="ctr" rtlCol="false" tIns="47303" lIns="47303" bIns="47303" rIns="47303"/>
              <a:lstStyle/>
              <a:p>
                <a:pPr algn="ctr">
                  <a:lnSpc>
                    <a:spcPts val="2660"/>
                  </a:lnSpc>
                </a:pPr>
              </a:p>
            </p:txBody>
          </p:sp>
        </p:grpSp>
        <p:sp>
          <p:nvSpPr>
            <p:cNvPr name="Freeform 22" id="22"/>
            <p:cNvSpPr/>
            <p:nvPr/>
          </p:nvSpPr>
          <p:spPr>
            <a:xfrm flipH="false" flipV="false" rot="-5400000">
              <a:off x="71079" y="-71079"/>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3" id="23"/>
            <p:cNvSpPr/>
            <p:nvPr/>
          </p:nvSpPr>
          <p:spPr>
            <a:xfrm flipH="false" flipV="false" rot="0">
              <a:off x="2772164" y="2630006"/>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24" id="24"/>
          <p:cNvGrpSpPr/>
          <p:nvPr/>
        </p:nvGrpSpPr>
        <p:grpSpPr>
          <a:xfrm rot="5400000">
            <a:off x="15712251" y="7707200"/>
            <a:ext cx="2207065" cy="2207065"/>
            <a:chOff x="0" y="0"/>
            <a:chExt cx="2942754" cy="2942754"/>
          </a:xfrm>
        </p:grpSpPr>
        <p:sp>
          <p:nvSpPr>
            <p:cNvPr name="AutoShape 25" id="25"/>
            <p:cNvSpPr/>
            <p:nvPr/>
          </p:nvSpPr>
          <p:spPr>
            <a:xfrm>
              <a:off x="112614" y="82823"/>
              <a:ext cx="2771505" cy="0"/>
            </a:xfrm>
            <a:prstGeom prst="line">
              <a:avLst/>
            </a:prstGeom>
            <a:ln cap="flat" w="48376">
              <a:solidFill>
                <a:srgbClr val="ADA06D"/>
              </a:solidFill>
              <a:prstDash val="solid"/>
              <a:headEnd type="none" len="sm" w="sm"/>
              <a:tailEnd type="none" len="sm" w="sm"/>
            </a:ln>
          </p:spPr>
        </p:sp>
        <p:sp>
          <p:nvSpPr>
            <p:cNvPr name="AutoShape 26" id="26"/>
            <p:cNvSpPr/>
            <p:nvPr/>
          </p:nvSpPr>
          <p:spPr>
            <a:xfrm>
              <a:off x="2859931" y="58635"/>
              <a:ext cx="0" cy="2771505"/>
            </a:xfrm>
            <a:prstGeom prst="line">
              <a:avLst/>
            </a:prstGeom>
            <a:ln cap="flat" w="48376">
              <a:solidFill>
                <a:srgbClr val="ADA06D"/>
              </a:solidFill>
              <a:prstDash val="solid"/>
              <a:headEnd type="none" len="sm" w="sm"/>
              <a:tailEnd type="none" len="sm" w="sm"/>
            </a:ln>
          </p:spPr>
        </p:sp>
        <p:sp>
          <p:nvSpPr>
            <p:cNvPr name="Freeform 27" id="27"/>
            <p:cNvSpPr/>
            <p:nvPr/>
          </p:nvSpPr>
          <p:spPr>
            <a:xfrm flipH="false" flipV="false" rot="0">
              <a:off x="402899" y="58635"/>
              <a:ext cx="2481219" cy="2501791"/>
            </a:xfrm>
            <a:custGeom>
              <a:avLst/>
              <a:gdLst/>
              <a:ahLst/>
              <a:cxnLst/>
              <a:rect r="r" b="b" t="t" l="l"/>
              <a:pathLst>
                <a:path h="2501791" w="2481219">
                  <a:moveTo>
                    <a:pt x="0" y="0"/>
                  </a:moveTo>
                  <a:lnTo>
                    <a:pt x="2481220" y="0"/>
                  </a:lnTo>
                  <a:lnTo>
                    <a:pt x="2481220" y="2501791"/>
                  </a:lnTo>
                  <a:lnTo>
                    <a:pt x="0" y="2501791"/>
                  </a:lnTo>
                  <a:lnTo>
                    <a:pt x="0" y="0"/>
                  </a:lnTo>
                  <a:close/>
                </a:path>
              </a:pathLst>
            </a:custGeom>
            <a:blipFill>
              <a:blip r:embed="rId2">
                <a:extLst>
                  <a:ext uri="{96DAC541-7B7A-43D3-8B79-37D633B846F1}">
                    <asvg:svgBlip xmlns:asvg="http://schemas.microsoft.com/office/drawing/2016/SVG/main" r:embed="rId3"/>
                  </a:ext>
                </a:extLst>
              </a:blip>
              <a:stretch>
                <a:fillRect l="-111203" t="0" r="0" b="-178951"/>
              </a:stretch>
            </a:blipFill>
          </p:spPr>
        </p:sp>
        <p:grpSp>
          <p:nvGrpSpPr>
            <p:cNvPr name="Group 28" id="28"/>
            <p:cNvGrpSpPr/>
            <p:nvPr/>
          </p:nvGrpSpPr>
          <p:grpSpPr>
            <a:xfrm rot="0">
              <a:off x="2772164" y="0"/>
              <a:ext cx="170590" cy="170590"/>
              <a:chOff x="0" y="0"/>
              <a:chExt cx="32104" cy="32104"/>
            </a:xfrm>
          </p:grpSpPr>
          <p:sp>
            <p:nvSpPr>
              <p:cNvPr name="Freeform 29" id="29"/>
              <p:cNvSpPr/>
              <p:nvPr/>
            </p:nvSpPr>
            <p:spPr>
              <a:xfrm flipH="false" flipV="false" rot="0">
                <a:off x="0" y="0"/>
                <a:ext cx="32104" cy="32104"/>
              </a:xfrm>
              <a:custGeom>
                <a:avLst/>
                <a:gdLst/>
                <a:ahLst/>
                <a:cxnLst/>
                <a:rect r="r" b="b" t="t" l="l"/>
                <a:pathLst>
                  <a:path h="32104" w="32104">
                    <a:moveTo>
                      <a:pt x="0" y="0"/>
                    </a:moveTo>
                    <a:lnTo>
                      <a:pt x="32104" y="0"/>
                    </a:lnTo>
                    <a:lnTo>
                      <a:pt x="32104" y="32104"/>
                    </a:lnTo>
                    <a:lnTo>
                      <a:pt x="0" y="32104"/>
                    </a:lnTo>
                    <a:close/>
                  </a:path>
                </a:pathLst>
              </a:custGeom>
              <a:solidFill>
                <a:srgbClr val="ADA06D"/>
              </a:solidFill>
            </p:spPr>
          </p:sp>
          <p:sp>
            <p:nvSpPr>
              <p:cNvPr name="TextBox 30" id="30"/>
              <p:cNvSpPr txBox="true"/>
              <p:nvPr/>
            </p:nvSpPr>
            <p:spPr>
              <a:xfrm>
                <a:off x="0" y="-28575"/>
                <a:ext cx="32104" cy="60679"/>
              </a:xfrm>
              <a:prstGeom prst="rect">
                <a:avLst/>
              </a:prstGeom>
            </p:spPr>
            <p:txBody>
              <a:bodyPr anchor="ctr" rtlCol="false" tIns="47303" lIns="47303" bIns="47303" rIns="47303"/>
              <a:lstStyle/>
              <a:p>
                <a:pPr algn="ctr">
                  <a:lnSpc>
                    <a:spcPts val="2660"/>
                  </a:lnSpc>
                </a:pPr>
              </a:p>
            </p:txBody>
          </p:sp>
        </p:grpSp>
        <p:sp>
          <p:nvSpPr>
            <p:cNvPr name="Freeform 31" id="31"/>
            <p:cNvSpPr/>
            <p:nvPr/>
          </p:nvSpPr>
          <p:spPr>
            <a:xfrm flipH="false" flipV="false" rot="-5400000">
              <a:off x="71079" y="-71079"/>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2" id="32"/>
            <p:cNvSpPr/>
            <p:nvPr/>
          </p:nvSpPr>
          <p:spPr>
            <a:xfrm flipH="false" flipV="false" rot="0">
              <a:off x="2772164" y="2630006"/>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33" id="33"/>
          <p:cNvGrpSpPr/>
          <p:nvPr/>
        </p:nvGrpSpPr>
        <p:grpSpPr>
          <a:xfrm rot="-10800000">
            <a:off x="372734" y="7707200"/>
            <a:ext cx="2207065" cy="2207065"/>
            <a:chOff x="0" y="0"/>
            <a:chExt cx="2942754" cy="2942754"/>
          </a:xfrm>
        </p:grpSpPr>
        <p:sp>
          <p:nvSpPr>
            <p:cNvPr name="AutoShape 34" id="34"/>
            <p:cNvSpPr/>
            <p:nvPr/>
          </p:nvSpPr>
          <p:spPr>
            <a:xfrm>
              <a:off x="112614" y="82823"/>
              <a:ext cx="2771505" cy="0"/>
            </a:xfrm>
            <a:prstGeom prst="line">
              <a:avLst/>
            </a:prstGeom>
            <a:ln cap="flat" w="48376">
              <a:solidFill>
                <a:srgbClr val="ADA06D"/>
              </a:solidFill>
              <a:prstDash val="solid"/>
              <a:headEnd type="none" len="sm" w="sm"/>
              <a:tailEnd type="none" len="sm" w="sm"/>
            </a:ln>
          </p:spPr>
        </p:sp>
        <p:sp>
          <p:nvSpPr>
            <p:cNvPr name="AutoShape 35" id="35"/>
            <p:cNvSpPr/>
            <p:nvPr/>
          </p:nvSpPr>
          <p:spPr>
            <a:xfrm>
              <a:off x="2859931" y="58635"/>
              <a:ext cx="0" cy="2771505"/>
            </a:xfrm>
            <a:prstGeom prst="line">
              <a:avLst/>
            </a:prstGeom>
            <a:ln cap="flat" w="48376">
              <a:solidFill>
                <a:srgbClr val="ADA06D"/>
              </a:solidFill>
              <a:prstDash val="solid"/>
              <a:headEnd type="none" len="sm" w="sm"/>
              <a:tailEnd type="none" len="sm" w="sm"/>
            </a:ln>
          </p:spPr>
        </p:sp>
        <p:sp>
          <p:nvSpPr>
            <p:cNvPr name="Freeform 36" id="36"/>
            <p:cNvSpPr/>
            <p:nvPr/>
          </p:nvSpPr>
          <p:spPr>
            <a:xfrm flipH="false" flipV="false" rot="0">
              <a:off x="402899" y="58635"/>
              <a:ext cx="2481219" cy="2501791"/>
            </a:xfrm>
            <a:custGeom>
              <a:avLst/>
              <a:gdLst/>
              <a:ahLst/>
              <a:cxnLst/>
              <a:rect r="r" b="b" t="t" l="l"/>
              <a:pathLst>
                <a:path h="2501791" w="2481219">
                  <a:moveTo>
                    <a:pt x="0" y="0"/>
                  </a:moveTo>
                  <a:lnTo>
                    <a:pt x="2481220" y="0"/>
                  </a:lnTo>
                  <a:lnTo>
                    <a:pt x="2481220" y="2501791"/>
                  </a:lnTo>
                  <a:lnTo>
                    <a:pt x="0" y="2501791"/>
                  </a:lnTo>
                  <a:lnTo>
                    <a:pt x="0" y="0"/>
                  </a:lnTo>
                  <a:close/>
                </a:path>
              </a:pathLst>
            </a:custGeom>
            <a:blipFill>
              <a:blip r:embed="rId2">
                <a:extLst>
                  <a:ext uri="{96DAC541-7B7A-43D3-8B79-37D633B846F1}">
                    <asvg:svgBlip xmlns:asvg="http://schemas.microsoft.com/office/drawing/2016/SVG/main" r:embed="rId3"/>
                  </a:ext>
                </a:extLst>
              </a:blip>
              <a:stretch>
                <a:fillRect l="-111203" t="0" r="0" b="-178951"/>
              </a:stretch>
            </a:blipFill>
          </p:spPr>
        </p:sp>
        <p:grpSp>
          <p:nvGrpSpPr>
            <p:cNvPr name="Group 37" id="37"/>
            <p:cNvGrpSpPr/>
            <p:nvPr/>
          </p:nvGrpSpPr>
          <p:grpSpPr>
            <a:xfrm rot="0">
              <a:off x="2772164" y="0"/>
              <a:ext cx="170590" cy="1519128"/>
              <a:chOff x="0" y="0"/>
              <a:chExt cx="32104" cy="285892"/>
            </a:xfrm>
          </p:grpSpPr>
          <p:sp>
            <p:nvSpPr>
              <p:cNvPr name="Freeform 38" id="38"/>
              <p:cNvSpPr/>
              <p:nvPr/>
            </p:nvSpPr>
            <p:spPr>
              <a:xfrm flipH="false" flipV="false" rot="0">
                <a:off x="0" y="0"/>
                <a:ext cx="32104" cy="285892"/>
              </a:xfrm>
              <a:custGeom>
                <a:avLst/>
                <a:gdLst/>
                <a:ahLst/>
                <a:cxnLst/>
                <a:rect r="r" b="b" t="t" l="l"/>
                <a:pathLst>
                  <a:path h="285892" w="32104">
                    <a:moveTo>
                      <a:pt x="0" y="0"/>
                    </a:moveTo>
                    <a:lnTo>
                      <a:pt x="32104" y="0"/>
                    </a:lnTo>
                    <a:lnTo>
                      <a:pt x="32104" y="285892"/>
                    </a:lnTo>
                    <a:lnTo>
                      <a:pt x="0" y="285892"/>
                    </a:lnTo>
                    <a:close/>
                  </a:path>
                </a:pathLst>
              </a:custGeom>
              <a:solidFill>
                <a:srgbClr val="ADA06D"/>
              </a:solidFill>
            </p:spPr>
          </p:sp>
          <p:sp>
            <p:nvSpPr>
              <p:cNvPr name="TextBox 39" id="39"/>
              <p:cNvSpPr txBox="true"/>
              <p:nvPr/>
            </p:nvSpPr>
            <p:spPr>
              <a:xfrm>
                <a:off x="0" y="-28575"/>
                <a:ext cx="32104" cy="314467"/>
              </a:xfrm>
              <a:prstGeom prst="rect">
                <a:avLst/>
              </a:prstGeom>
            </p:spPr>
            <p:txBody>
              <a:bodyPr anchor="ctr" rtlCol="false" tIns="47303" lIns="47303" bIns="47303" rIns="47303"/>
              <a:lstStyle/>
              <a:p>
                <a:pPr algn="ctr">
                  <a:lnSpc>
                    <a:spcPts val="2660"/>
                  </a:lnSpc>
                </a:pPr>
                <a:r>
                  <a:rPr lang="en-US" sz="1900">
                    <a:solidFill>
                      <a:srgbClr val="000000"/>
                    </a:solidFill>
                    <a:latin typeface="Source Han Sans JP"/>
                    <a:ea typeface="Source Han Sans JP"/>
                    <a:cs typeface="Source Han Sans JP"/>
                    <a:sym typeface="Source Han Sans JP"/>
                  </a:rPr>
                  <a:t>ko</a:t>
                </a:r>
              </a:p>
            </p:txBody>
          </p:sp>
        </p:grpSp>
        <p:sp>
          <p:nvSpPr>
            <p:cNvPr name="Freeform 40" id="40"/>
            <p:cNvSpPr/>
            <p:nvPr/>
          </p:nvSpPr>
          <p:spPr>
            <a:xfrm flipH="false" flipV="false" rot="-5400000">
              <a:off x="71079" y="-71079"/>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1" id="41"/>
            <p:cNvSpPr/>
            <p:nvPr/>
          </p:nvSpPr>
          <p:spPr>
            <a:xfrm flipH="false" flipV="false" rot="0">
              <a:off x="2772164" y="2630006"/>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AutoShape 42" id="42"/>
          <p:cNvSpPr/>
          <p:nvPr/>
        </p:nvSpPr>
        <p:spPr>
          <a:xfrm flipV="true">
            <a:off x="2966274" y="434099"/>
            <a:ext cx="12355452" cy="0"/>
          </a:xfrm>
          <a:prstGeom prst="line">
            <a:avLst/>
          </a:prstGeom>
          <a:ln cap="flat" w="38100">
            <a:solidFill>
              <a:srgbClr val="ADA06D"/>
            </a:solidFill>
            <a:prstDash val="sysDot"/>
            <a:headEnd type="none" len="sm" w="sm"/>
            <a:tailEnd type="none" len="sm" w="sm"/>
          </a:ln>
        </p:spPr>
      </p:sp>
      <p:sp>
        <p:nvSpPr>
          <p:cNvPr name="AutoShape 43" id="43"/>
          <p:cNvSpPr/>
          <p:nvPr/>
        </p:nvSpPr>
        <p:spPr>
          <a:xfrm flipV="true">
            <a:off x="2966274" y="9852901"/>
            <a:ext cx="12355452" cy="0"/>
          </a:xfrm>
          <a:prstGeom prst="line">
            <a:avLst/>
          </a:prstGeom>
          <a:ln cap="flat" w="38100">
            <a:solidFill>
              <a:srgbClr val="ADA06D"/>
            </a:solidFill>
            <a:prstDash val="sysDot"/>
            <a:headEnd type="none" len="sm" w="sm"/>
            <a:tailEnd type="none" len="sm" w="sm"/>
          </a:ln>
        </p:spPr>
      </p:sp>
      <p:sp>
        <p:nvSpPr>
          <p:cNvPr name="AutoShape 44" id="44"/>
          <p:cNvSpPr/>
          <p:nvPr/>
        </p:nvSpPr>
        <p:spPr>
          <a:xfrm>
            <a:off x="434099" y="2966274"/>
            <a:ext cx="0" cy="4354452"/>
          </a:xfrm>
          <a:prstGeom prst="line">
            <a:avLst/>
          </a:prstGeom>
          <a:ln cap="flat" w="38100">
            <a:solidFill>
              <a:srgbClr val="ADA06D"/>
            </a:solidFill>
            <a:prstDash val="sysDot"/>
            <a:headEnd type="none" len="sm" w="sm"/>
            <a:tailEnd type="none" len="sm" w="sm"/>
          </a:ln>
        </p:spPr>
      </p:sp>
      <p:sp>
        <p:nvSpPr>
          <p:cNvPr name="AutoShape 45" id="45"/>
          <p:cNvSpPr/>
          <p:nvPr/>
        </p:nvSpPr>
        <p:spPr>
          <a:xfrm>
            <a:off x="17849196" y="2966274"/>
            <a:ext cx="0" cy="4354452"/>
          </a:xfrm>
          <a:prstGeom prst="line">
            <a:avLst/>
          </a:prstGeom>
          <a:ln cap="flat" w="38100">
            <a:solidFill>
              <a:srgbClr val="ADA06D"/>
            </a:solidFill>
            <a:prstDash val="sysDot"/>
            <a:headEnd type="none" len="sm" w="sm"/>
            <a:tailEnd type="none" len="sm" w="sm"/>
          </a:ln>
        </p:spPr>
      </p:sp>
      <p:sp>
        <p:nvSpPr>
          <p:cNvPr name="Freeform 46" id="46"/>
          <p:cNvSpPr/>
          <p:nvPr/>
        </p:nvSpPr>
        <p:spPr>
          <a:xfrm flipH="false" flipV="false" rot="989676">
            <a:off x="14049660" y="1116576"/>
            <a:ext cx="2544132" cy="2177226"/>
          </a:xfrm>
          <a:custGeom>
            <a:avLst/>
            <a:gdLst/>
            <a:ahLst/>
            <a:cxnLst/>
            <a:rect r="r" b="b" t="t" l="l"/>
            <a:pathLst>
              <a:path h="2177226" w="2544132">
                <a:moveTo>
                  <a:pt x="0" y="0"/>
                </a:moveTo>
                <a:lnTo>
                  <a:pt x="2544132" y="0"/>
                </a:lnTo>
                <a:lnTo>
                  <a:pt x="2544132" y="2177226"/>
                </a:lnTo>
                <a:lnTo>
                  <a:pt x="0" y="2177226"/>
                </a:lnTo>
                <a:lnTo>
                  <a:pt x="0" y="0"/>
                </a:lnTo>
                <a:close/>
              </a:path>
            </a:pathLst>
          </a:custGeom>
          <a:blipFill>
            <a:blip r:embed="rId7"/>
            <a:stretch>
              <a:fillRect l="-92451" t="-38500" r="-109046" b="-138500"/>
            </a:stretch>
          </a:blipFill>
        </p:spPr>
      </p:sp>
      <p:sp>
        <p:nvSpPr>
          <p:cNvPr name="TextBox 47" id="47"/>
          <p:cNvSpPr txBox="true"/>
          <p:nvPr/>
        </p:nvSpPr>
        <p:spPr>
          <a:xfrm rot="0">
            <a:off x="2981504" y="580012"/>
            <a:ext cx="12730747" cy="2680960"/>
          </a:xfrm>
          <a:prstGeom prst="rect">
            <a:avLst/>
          </a:prstGeom>
        </p:spPr>
        <p:txBody>
          <a:bodyPr anchor="t" rtlCol="false" tIns="0" lIns="0" bIns="0" rIns="0">
            <a:spAutoFit/>
          </a:bodyPr>
          <a:lstStyle/>
          <a:p>
            <a:pPr algn="ctr">
              <a:lnSpc>
                <a:spcPts val="10780"/>
              </a:lnSpc>
            </a:pPr>
            <a:r>
              <a:rPr lang="en-US" sz="7700">
                <a:solidFill>
                  <a:srgbClr val="928657"/>
                </a:solidFill>
                <a:latin typeface="装甲明朝"/>
                <a:ea typeface="装甲明朝"/>
                <a:cs typeface="装甲明朝"/>
                <a:sym typeface="装甲明朝"/>
              </a:rPr>
              <a:t>自分をアピールする</a:t>
            </a:r>
          </a:p>
          <a:p>
            <a:pPr algn="ctr">
              <a:lnSpc>
                <a:spcPts val="10780"/>
              </a:lnSpc>
            </a:pPr>
            <a:r>
              <a:rPr lang="en-US" sz="7700">
                <a:solidFill>
                  <a:srgbClr val="928657"/>
                </a:solidFill>
                <a:latin typeface="装甲明朝"/>
                <a:ea typeface="装甲明朝"/>
                <a:cs typeface="装甲明朝"/>
                <a:sym typeface="装甲明朝"/>
              </a:rPr>
              <a:t>ロゴが欲しい方</a:t>
            </a:r>
          </a:p>
        </p:txBody>
      </p:sp>
      <p:sp>
        <p:nvSpPr>
          <p:cNvPr name="TextBox 48" id="48"/>
          <p:cNvSpPr txBox="true"/>
          <p:nvPr/>
        </p:nvSpPr>
        <p:spPr>
          <a:xfrm rot="0">
            <a:off x="5414662" y="9134583"/>
            <a:ext cx="13962341" cy="523875"/>
          </a:xfrm>
          <a:prstGeom prst="rect">
            <a:avLst/>
          </a:prstGeom>
        </p:spPr>
        <p:txBody>
          <a:bodyPr anchor="t" rtlCol="false" tIns="0" lIns="0" bIns="0" rIns="0">
            <a:spAutoFit/>
          </a:bodyPr>
          <a:lstStyle/>
          <a:p>
            <a:pPr algn="ctr">
              <a:lnSpc>
                <a:spcPts val="4200"/>
              </a:lnSpc>
            </a:pPr>
            <a:r>
              <a:rPr lang="en-US" sz="3000">
                <a:solidFill>
                  <a:srgbClr val="ADA06D"/>
                </a:solidFill>
                <a:latin typeface="Source Han Sans JP"/>
                <a:ea typeface="Source Han Sans JP"/>
                <a:cs typeface="Source Han Sans JP"/>
                <a:sym typeface="Source Han Sans JP"/>
              </a:rPr>
              <a:t>美肌アドバイザー　並木規子</a:t>
            </a:r>
          </a:p>
        </p:txBody>
      </p:sp>
      <p:sp>
        <p:nvSpPr>
          <p:cNvPr name="TextBox 49" id="49"/>
          <p:cNvSpPr txBox="true"/>
          <p:nvPr/>
        </p:nvSpPr>
        <p:spPr>
          <a:xfrm rot="0">
            <a:off x="1759931" y="4594696"/>
            <a:ext cx="14768138" cy="4217670"/>
          </a:xfrm>
          <a:prstGeom prst="rect">
            <a:avLst/>
          </a:prstGeom>
        </p:spPr>
        <p:txBody>
          <a:bodyPr anchor="t" rtlCol="false" tIns="0" lIns="0" bIns="0" rIns="0">
            <a:spAutoFit/>
          </a:bodyPr>
          <a:lstStyle/>
          <a:p>
            <a:pPr algn="ctr">
              <a:lnSpc>
                <a:spcPts val="3920"/>
              </a:lnSpc>
            </a:pPr>
            <a:r>
              <a:rPr lang="en-US" sz="2800">
                <a:solidFill>
                  <a:srgbClr val="ADA06D"/>
                </a:solidFill>
                <a:latin typeface="Source Han Sans JP"/>
                <a:ea typeface="Source Han Sans JP"/>
                <a:cs typeface="Source Han Sans JP"/>
                <a:sym typeface="Source Han Sans JP"/>
              </a:rPr>
              <a:t>33年ずっと同じ名刺を使っていました。シンプルがカッコイイと思って使っていましたが</a:t>
            </a:r>
          </a:p>
          <a:p>
            <a:pPr algn="ctr">
              <a:lnSpc>
                <a:spcPts val="3920"/>
              </a:lnSpc>
            </a:pPr>
            <a:r>
              <a:rPr lang="en-US" sz="2800">
                <a:solidFill>
                  <a:srgbClr val="ADA06D"/>
                </a:solidFill>
                <a:latin typeface="Source Han Sans JP"/>
                <a:ea typeface="Source Han Sans JP"/>
                <a:cs typeface="Source Han Sans JP"/>
                <a:sym typeface="Source Han Sans JP"/>
              </a:rPr>
              <a:t>渡す方にどんな仕事ですか？←書いてあるじゃん‼(笑)と。しかしこの所、自分がたくさんの名刺を頂くようになり、印象に残るとか後でもわかる名刺が必要だと。</a:t>
            </a:r>
          </a:p>
          <a:p>
            <a:pPr algn="ctr">
              <a:lnSpc>
                <a:spcPts val="3640"/>
              </a:lnSpc>
            </a:pPr>
            <a:r>
              <a:rPr lang="en-US" sz="2600">
                <a:solidFill>
                  <a:srgbClr val="ADA06D"/>
                </a:solidFill>
                <a:latin typeface="Source Han Sans JP"/>
                <a:ea typeface="Source Han Sans JP"/>
                <a:cs typeface="Source Han Sans JP"/>
                <a:sym typeface="Source Han Sans JP"/>
              </a:rPr>
              <a:t>そんな時</a:t>
            </a:r>
            <a:r>
              <a:rPr lang="en-US" sz="2600" b="true">
                <a:solidFill>
                  <a:srgbClr val="FF751F"/>
                </a:solidFill>
                <a:latin typeface="Source Han Sans JP Bold"/>
                <a:ea typeface="Source Han Sans JP Bold"/>
                <a:cs typeface="Source Han Sans JP Bold"/>
                <a:sym typeface="Source Han Sans JP Bold"/>
              </a:rPr>
              <a:t>『心を宿すロゴデザイナー』小熊さん</a:t>
            </a:r>
            <a:r>
              <a:rPr lang="en-US" sz="2600">
                <a:solidFill>
                  <a:srgbClr val="B6AB7E"/>
                </a:solidFill>
                <a:latin typeface="Source Han Sans JP"/>
                <a:ea typeface="Source Han Sans JP"/>
                <a:cs typeface="Source Han Sans JP"/>
                <a:sym typeface="Source Han Sans JP"/>
              </a:rPr>
              <a:t>に私のイメージやビジネスに合ったロゴも入れた名刺が欲しいとお願いしました。　パターンをいくつか頂きどれも私の大好きな黄色でしかも</a:t>
            </a:r>
          </a:p>
          <a:p>
            <a:pPr algn="ctr">
              <a:lnSpc>
                <a:spcPts val="3640"/>
              </a:lnSpc>
            </a:pPr>
            <a:r>
              <a:rPr lang="en-US" sz="2600">
                <a:solidFill>
                  <a:srgbClr val="B6AB7E"/>
                </a:solidFill>
                <a:latin typeface="Source Han Sans JP"/>
                <a:ea typeface="Source Han Sans JP"/>
                <a:cs typeface="Source Han Sans JP"/>
                <a:sym typeface="Source Han Sans JP"/>
              </a:rPr>
              <a:t>ゴールドベース!!　</a:t>
            </a:r>
            <a:r>
              <a:rPr lang="en-US" sz="2600">
                <a:solidFill>
                  <a:srgbClr val="ADA06D"/>
                </a:solidFill>
                <a:latin typeface="Source Han Sans JP"/>
                <a:ea typeface="Source Han Sans JP"/>
                <a:cs typeface="Source Han Sans JP"/>
                <a:sym typeface="Source Han Sans JP"/>
              </a:rPr>
              <a:t>写真も入れてくださったので後からでも誰だかわかるし連絡先も今風です。</a:t>
            </a:r>
          </a:p>
          <a:p>
            <a:pPr algn="ctr">
              <a:lnSpc>
                <a:spcPts val="3640"/>
              </a:lnSpc>
            </a:pPr>
            <a:r>
              <a:rPr lang="en-US" sz="2600">
                <a:solidFill>
                  <a:srgbClr val="928657"/>
                </a:solidFill>
                <a:latin typeface="Source Han Sans JP"/>
                <a:ea typeface="Source Han Sans JP"/>
                <a:cs typeface="Source Han Sans JP"/>
                <a:sym typeface="Source Han Sans JP"/>
              </a:rPr>
              <a:t>名刺はシンプルイズベストが私の定義でしたがこんな素敵な名刺をもっと早くお願いしていたら</a:t>
            </a:r>
          </a:p>
          <a:p>
            <a:pPr algn="ctr">
              <a:lnSpc>
                <a:spcPts val="3640"/>
              </a:lnSpc>
            </a:pPr>
            <a:r>
              <a:rPr lang="en-US" sz="2600">
                <a:solidFill>
                  <a:srgbClr val="928657"/>
                </a:solidFill>
                <a:latin typeface="Source Han Sans JP"/>
                <a:ea typeface="Source Han Sans JP"/>
                <a:cs typeface="Source Han Sans JP"/>
                <a:sym typeface="Source Han Sans JP"/>
              </a:rPr>
              <a:t>ビジネス拡大がもっと加速したのかと反省‼　　</a:t>
            </a:r>
            <a:r>
              <a:rPr lang="en-US" sz="2600">
                <a:solidFill>
                  <a:srgbClr val="928657"/>
                </a:solidFill>
                <a:latin typeface="Source Han Sans JP"/>
                <a:ea typeface="Source Han Sans JP"/>
                <a:cs typeface="Source Han Sans JP"/>
                <a:sym typeface="Source Han Sans JP"/>
              </a:rPr>
              <a:t>第二の顔である</a:t>
            </a:r>
          </a:p>
          <a:p>
            <a:pPr algn="ctr">
              <a:lnSpc>
                <a:spcPts val="3640"/>
              </a:lnSpc>
            </a:pPr>
            <a:r>
              <a:rPr lang="en-US" sz="2600" b="true">
                <a:solidFill>
                  <a:srgbClr val="FF751F"/>
                </a:solidFill>
                <a:latin typeface="Source Han Sans JP Bold"/>
                <a:ea typeface="Source Han Sans JP Bold"/>
                <a:cs typeface="Source Han Sans JP Bold"/>
                <a:sym typeface="Source Han Sans JP Bold"/>
              </a:rPr>
              <a:t>名刺で差別化したい方に『心を宿すロゴデザイナー』小熊美智子さん</a:t>
            </a:r>
            <a:r>
              <a:rPr lang="en-US" sz="2600">
                <a:solidFill>
                  <a:srgbClr val="ADA06D"/>
                </a:solidFill>
                <a:latin typeface="Source Han Sans JP"/>
                <a:ea typeface="Source Han Sans JP"/>
                <a:cs typeface="Source Han Sans JP"/>
                <a:sym typeface="Source Han Sans JP"/>
              </a:rPr>
              <a:t>を推薦します。</a:t>
            </a:r>
          </a:p>
        </p:txBody>
      </p:sp>
      <p:sp>
        <p:nvSpPr>
          <p:cNvPr name="TextBox 50" id="50"/>
          <p:cNvSpPr txBox="true"/>
          <p:nvPr/>
        </p:nvSpPr>
        <p:spPr>
          <a:xfrm rot="0">
            <a:off x="2162829" y="3514923"/>
            <a:ext cx="13962341" cy="748031"/>
          </a:xfrm>
          <a:prstGeom prst="rect">
            <a:avLst/>
          </a:prstGeom>
        </p:spPr>
        <p:txBody>
          <a:bodyPr anchor="t" rtlCol="false" tIns="0" lIns="0" bIns="0" rIns="0">
            <a:spAutoFit/>
          </a:bodyPr>
          <a:lstStyle/>
          <a:p>
            <a:pPr algn="ctr">
              <a:lnSpc>
                <a:spcPts val="6019"/>
              </a:lnSpc>
            </a:pPr>
            <a:r>
              <a:rPr lang="en-US" sz="4299" b="true">
                <a:solidFill>
                  <a:srgbClr val="FF751F"/>
                </a:solidFill>
                <a:latin typeface="Source Han Sans JP Bold"/>
                <a:ea typeface="Source Han Sans JP Bold"/>
                <a:cs typeface="Source Han Sans JP Bold"/>
                <a:sym typeface="Source Han Sans JP Bold"/>
              </a:rPr>
              <a:t>心を宿すロゴデザイナー　小熊美智子さんを推薦します</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DAG2rYNTu1Q</dc:identifier>
  <dcterms:modified xsi:type="dcterms:W3CDTF">2011-08-01T06:04:30Z</dcterms:modified>
  <cp:revision>1</cp:revision>
  <dc:title>推薦の言葉</dc:title>
</cp:coreProperties>
</file>