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embeddedFontLst>
    <p:embeddedFont>
      <p:font typeface="BIZ UD明朝 Medium" panose="02020500000000000000" pitchFamily="49" charset="-128"/>
      <p:regular r:id="rId4"/>
      <p:bold r:id="rId5"/>
      <p:italic r:id="rId6"/>
      <p:boldItalic r:id="rId7"/>
    </p:embeddedFont>
    <p:embeddedFont>
      <p:font typeface="Kosugi Maru" pitchFamily="2" charset="-128"/>
      <p:regular r:id="rId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3" roundtripDataSignature="AMtx7mh3NAzRQTlTA1/LK3p3BnHhTS3pZ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46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66"/>
    <p:restoredTop sz="94626"/>
  </p:normalViewPr>
  <p:slideViewPr>
    <p:cSldViewPr snapToGrid="0">
      <p:cViewPr varScale="1">
        <p:scale>
          <a:sx n="74" d="100"/>
          <a:sy n="74" d="100"/>
        </p:scale>
        <p:origin x="200" y="1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customschemas.google.com/relationships/presentationmetadata" Target="meta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4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19c1838214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1" name="Google Shape;111;g119c1838214_0_2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 dirty="0">
              <a:solidFill>
                <a:schemeClr val="lt2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sp>
        <p:nvSpPr>
          <p:cNvPr id="112" name="Google Shape;112;g119c1838214_0_23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Custom Layout">
  <p:cSld name="1_Custom Layout 2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239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239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239"/>
          <p:cNvSpPr txBox="1">
            <a:spLocks noGrp="1"/>
          </p:cNvSpPr>
          <p:nvPr>
            <p:ph type="body" idx="1"/>
          </p:nvPr>
        </p:nvSpPr>
        <p:spPr>
          <a:xfrm>
            <a:off x="650946" y="1894864"/>
            <a:ext cx="4633166" cy="4053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239"/>
          <p:cNvSpPr txBox="1">
            <a:spLocks noGrp="1"/>
          </p:cNvSpPr>
          <p:nvPr>
            <p:ph type="body" idx="2"/>
          </p:nvPr>
        </p:nvSpPr>
        <p:spPr>
          <a:xfrm>
            <a:off x="633848" y="536712"/>
            <a:ext cx="4650265" cy="1182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39"/>
          <p:cNvSpPr/>
          <p:nvPr/>
        </p:nvSpPr>
        <p:spPr>
          <a:xfrm rot="5400000">
            <a:off x="5888749" y="656994"/>
            <a:ext cx="2124950" cy="212494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F2030"/>
          </a:solidFill>
          <a:ln w="9525" cap="flat" cmpd="sng">
            <a:solidFill>
              <a:srgbClr val="F3F3F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39"/>
          <p:cNvSpPr>
            <a:spLocks noGrp="1"/>
          </p:cNvSpPr>
          <p:nvPr>
            <p:ph type="pic" idx="3"/>
          </p:nvPr>
        </p:nvSpPr>
        <p:spPr>
          <a:xfrm>
            <a:off x="6335910" y="1036060"/>
            <a:ext cx="5033401" cy="4713330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239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Blank">
  <p:cSld name="1_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240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240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240" descr="Picture 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11182" y="2079170"/>
            <a:ext cx="9180818" cy="4807706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240"/>
          <p:cNvSpPr txBox="1">
            <a:spLocks noGrp="1"/>
          </p:cNvSpPr>
          <p:nvPr>
            <p:ph type="title"/>
          </p:nvPr>
        </p:nvSpPr>
        <p:spPr>
          <a:xfrm>
            <a:off x="1524000" y="1350962"/>
            <a:ext cx="9144000" cy="238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60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0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>
  <p:cSld name="Section Header 2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241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241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24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60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41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241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 2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242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242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242"/>
          <p:cNvSpPr txBox="1">
            <a:spLocks noGrp="1"/>
          </p:cNvSpPr>
          <p:nvPr>
            <p:ph type="body" idx="1"/>
          </p:nvPr>
        </p:nvSpPr>
        <p:spPr>
          <a:xfrm>
            <a:off x="587618" y="1058578"/>
            <a:ext cx="5490798" cy="4325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242"/>
          <p:cNvSpPr txBox="1">
            <a:spLocks noGrp="1"/>
          </p:cNvSpPr>
          <p:nvPr>
            <p:ph type="title"/>
          </p:nvPr>
        </p:nvSpPr>
        <p:spPr>
          <a:xfrm>
            <a:off x="587618" y="2403"/>
            <a:ext cx="11169162" cy="105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42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>
  <p:cSld name="Comparison 2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243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243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243"/>
          <p:cNvSpPr txBox="1">
            <a:spLocks noGrp="1"/>
          </p:cNvSpPr>
          <p:nvPr>
            <p:ph type="body" idx="1"/>
          </p:nvPr>
        </p:nvSpPr>
        <p:spPr>
          <a:xfrm>
            <a:off x="530998" y="1075713"/>
            <a:ext cx="5468574" cy="82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243"/>
          <p:cNvSpPr txBox="1">
            <a:spLocks noGrp="1"/>
          </p:cNvSpPr>
          <p:nvPr>
            <p:ph type="body" idx="2"/>
          </p:nvPr>
        </p:nvSpPr>
        <p:spPr>
          <a:xfrm>
            <a:off x="6172199" y="1098231"/>
            <a:ext cx="5525966" cy="82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243"/>
          <p:cNvSpPr txBox="1">
            <a:spLocks noGrp="1"/>
          </p:cNvSpPr>
          <p:nvPr>
            <p:ph type="title"/>
          </p:nvPr>
        </p:nvSpPr>
        <p:spPr>
          <a:xfrm>
            <a:off x="529003" y="0"/>
            <a:ext cx="11169162" cy="105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43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>
  <p:cSld name="Content with Caption 2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245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245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245"/>
          <p:cNvSpPr txBox="1">
            <a:spLocks noGrp="1"/>
          </p:cNvSpPr>
          <p:nvPr>
            <p:ph type="title"/>
          </p:nvPr>
        </p:nvSpPr>
        <p:spPr>
          <a:xfrm>
            <a:off x="531935" y="457200"/>
            <a:ext cx="4240092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45"/>
          <p:cNvSpPr txBox="1">
            <a:spLocks noGrp="1"/>
          </p:cNvSpPr>
          <p:nvPr>
            <p:ph type="body" idx="1"/>
          </p:nvPr>
        </p:nvSpPr>
        <p:spPr>
          <a:xfrm>
            <a:off x="5183187" y="457201"/>
            <a:ext cx="6476877" cy="5403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1pPr>
            <a:lvl2pPr marL="914400" lvl="1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2pPr>
            <a:lvl3pPr marL="1371600" lvl="2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3pPr>
            <a:lvl4pPr marL="1828800" lvl="3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4pPr>
            <a:lvl5pPr marL="2286000" lvl="4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245"/>
          <p:cNvSpPr txBox="1">
            <a:spLocks noGrp="1"/>
          </p:cNvSpPr>
          <p:nvPr>
            <p:ph type="body" idx="2"/>
          </p:nvPr>
        </p:nvSpPr>
        <p:spPr>
          <a:xfrm>
            <a:off x="531935" y="2057400"/>
            <a:ext cx="4240092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245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>
  <p:cSld name="Picture with Caption 2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46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46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46"/>
          <p:cNvSpPr txBox="1">
            <a:spLocks noGrp="1"/>
          </p:cNvSpPr>
          <p:nvPr>
            <p:ph type="title"/>
          </p:nvPr>
        </p:nvSpPr>
        <p:spPr>
          <a:xfrm>
            <a:off x="567103" y="457200"/>
            <a:ext cx="4204922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46"/>
          <p:cNvSpPr>
            <a:spLocks noGrp="1"/>
          </p:cNvSpPr>
          <p:nvPr>
            <p:ph type="pic" idx="2"/>
          </p:nvPr>
        </p:nvSpPr>
        <p:spPr>
          <a:xfrm>
            <a:off x="5183187" y="457201"/>
            <a:ext cx="6492998" cy="5403851"/>
          </a:xfrm>
          <a:prstGeom prst="rect">
            <a:avLst/>
          </a:prstGeom>
          <a:noFill/>
          <a:ln>
            <a:noFill/>
          </a:ln>
        </p:spPr>
      </p:sp>
      <p:sp>
        <p:nvSpPr>
          <p:cNvPr id="99" name="Google Shape;99;p246"/>
          <p:cNvSpPr txBox="1">
            <a:spLocks noGrp="1"/>
          </p:cNvSpPr>
          <p:nvPr>
            <p:ph type="body" idx="1"/>
          </p:nvPr>
        </p:nvSpPr>
        <p:spPr>
          <a:xfrm>
            <a:off x="567103" y="2057400"/>
            <a:ext cx="4204922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246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pproved BNI Colors">
  <p:cSld name="Approved BNI Colors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47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47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47" descr="Picture 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3021" y="180295"/>
            <a:ext cx="8040219" cy="5898923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47"/>
          <p:cNvSpPr txBox="1"/>
          <p:nvPr/>
        </p:nvSpPr>
        <p:spPr>
          <a:xfrm>
            <a:off x="9652977" y="1335348"/>
            <a:ext cx="993240" cy="708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 Not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Other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Hues of Red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Google Shape;106;p247" descr="Picture 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38509" y="2179336"/>
            <a:ext cx="1022177" cy="3737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47" descr="Picture 7"/>
          <p:cNvPicPr preferRelativeResize="0"/>
          <p:nvPr/>
        </p:nvPicPr>
        <p:blipFill rotWithShape="1">
          <a:blip r:embed="rId6">
            <a:alphaModFix/>
          </a:blip>
          <a:srcRect l="34827" t="35301" r="34947" b="37971"/>
          <a:stretch/>
        </p:blipFill>
        <p:spPr>
          <a:xfrm>
            <a:off x="9309717" y="2787508"/>
            <a:ext cx="1679759" cy="273514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47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29"/>
          <p:cNvSpPr txBox="1">
            <a:spLocks noGrp="1"/>
          </p:cNvSpPr>
          <p:nvPr>
            <p:ph type="body" idx="1"/>
          </p:nvPr>
        </p:nvSpPr>
        <p:spPr>
          <a:xfrm>
            <a:off x="650946" y="1894864"/>
            <a:ext cx="4633166" cy="4053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229"/>
          <p:cNvSpPr txBox="1">
            <a:spLocks noGrp="1"/>
          </p:cNvSpPr>
          <p:nvPr>
            <p:ph type="body" idx="2"/>
          </p:nvPr>
        </p:nvSpPr>
        <p:spPr>
          <a:xfrm>
            <a:off x="633848" y="536712"/>
            <a:ext cx="4650265" cy="1182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229"/>
          <p:cNvSpPr/>
          <p:nvPr/>
        </p:nvSpPr>
        <p:spPr>
          <a:xfrm rot="5400000">
            <a:off x="5792058" y="546382"/>
            <a:ext cx="2124950" cy="212494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F2030"/>
          </a:solidFill>
          <a:ln w="9525" cap="flat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29"/>
          <p:cNvSpPr>
            <a:spLocks noGrp="1"/>
          </p:cNvSpPr>
          <p:nvPr>
            <p:ph type="pic" idx="3"/>
          </p:nvPr>
        </p:nvSpPr>
        <p:spPr>
          <a:xfrm>
            <a:off x="6335910" y="1036060"/>
            <a:ext cx="5033401" cy="4713330"/>
          </a:xfrm>
          <a:prstGeom prst="rect">
            <a:avLst/>
          </a:prstGeom>
          <a:noFill/>
          <a:ln>
            <a:noFill/>
          </a:ln>
        </p:spPr>
      </p:sp>
      <p:sp>
        <p:nvSpPr>
          <p:cNvPr id="17" name="Google Shape;17;p229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3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60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31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231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32"/>
          <p:cNvSpPr txBox="1">
            <a:spLocks noGrp="1"/>
          </p:cNvSpPr>
          <p:nvPr>
            <p:ph type="body" idx="1"/>
          </p:nvPr>
        </p:nvSpPr>
        <p:spPr>
          <a:xfrm>
            <a:off x="587618" y="1058578"/>
            <a:ext cx="5490798" cy="4325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32"/>
          <p:cNvSpPr txBox="1">
            <a:spLocks noGrp="1"/>
          </p:cNvSpPr>
          <p:nvPr>
            <p:ph type="title"/>
          </p:nvPr>
        </p:nvSpPr>
        <p:spPr>
          <a:xfrm>
            <a:off x="587618" y="2403"/>
            <a:ext cx="11169162" cy="105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32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33"/>
          <p:cNvSpPr txBox="1">
            <a:spLocks noGrp="1"/>
          </p:cNvSpPr>
          <p:nvPr>
            <p:ph type="body" idx="1"/>
          </p:nvPr>
        </p:nvSpPr>
        <p:spPr>
          <a:xfrm>
            <a:off x="530998" y="1075713"/>
            <a:ext cx="5468574" cy="82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33"/>
          <p:cNvSpPr txBox="1">
            <a:spLocks noGrp="1"/>
          </p:cNvSpPr>
          <p:nvPr>
            <p:ph type="body" idx="2"/>
          </p:nvPr>
        </p:nvSpPr>
        <p:spPr>
          <a:xfrm>
            <a:off x="6172199" y="1098231"/>
            <a:ext cx="5525966" cy="82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233"/>
          <p:cNvSpPr txBox="1">
            <a:spLocks noGrp="1"/>
          </p:cNvSpPr>
          <p:nvPr>
            <p:ph type="title"/>
          </p:nvPr>
        </p:nvSpPr>
        <p:spPr>
          <a:xfrm>
            <a:off x="529003" y="0"/>
            <a:ext cx="11169162" cy="105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33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35"/>
          <p:cNvSpPr txBox="1">
            <a:spLocks noGrp="1"/>
          </p:cNvSpPr>
          <p:nvPr>
            <p:ph type="title"/>
          </p:nvPr>
        </p:nvSpPr>
        <p:spPr>
          <a:xfrm>
            <a:off x="531935" y="457200"/>
            <a:ext cx="4240092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35"/>
          <p:cNvSpPr txBox="1">
            <a:spLocks noGrp="1"/>
          </p:cNvSpPr>
          <p:nvPr>
            <p:ph type="body" idx="1"/>
          </p:nvPr>
        </p:nvSpPr>
        <p:spPr>
          <a:xfrm>
            <a:off x="5183187" y="457201"/>
            <a:ext cx="6476877" cy="5403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1pPr>
            <a:lvl2pPr marL="914400" lvl="1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2pPr>
            <a:lvl3pPr marL="1371600" lvl="2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3pPr>
            <a:lvl4pPr marL="1828800" lvl="3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4pPr>
            <a:lvl5pPr marL="2286000" lvl="4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35"/>
          <p:cNvSpPr txBox="1">
            <a:spLocks noGrp="1"/>
          </p:cNvSpPr>
          <p:nvPr>
            <p:ph type="body" idx="2"/>
          </p:nvPr>
        </p:nvSpPr>
        <p:spPr>
          <a:xfrm>
            <a:off x="531935" y="2057400"/>
            <a:ext cx="4240092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35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36"/>
          <p:cNvSpPr txBox="1">
            <a:spLocks noGrp="1"/>
          </p:cNvSpPr>
          <p:nvPr>
            <p:ph type="title"/>
          </p:nvPr>
        </p:nvSpPr>
        <p:spPr>
          <a:xfrm>
            <a:off x="567103" y="457200"/>
            <a:ext cx="4204922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36"/>
          <p:cNvSpPr>
            <a:spLocks noGrp="1"/>
          </p:cNvSpPr>
          <p:nvPr>
            <p:ph type="pic" idx="2"/>
          </p:nvPr>
        </p:nvSpPr>
        <p:spPr>
          <a:xfrm>
            <a:off x="5183187" y="457201"/>
            <a:ext cx="6492998" cy="5403851"/>
          </a:xfrm>
          <a:prstGeom prst="rect">
            <a:avLst/>
          </a:prstGeom>
          <a:noFill/>
          <a:ln>
            <a:noFill/>
          </a:ln>
        </p:spPr>
      </p:sp>
      <p:sp>
        <p:nvSpPr>
          <p:cNvPr id="39" name="Google Shape;39;p236"/>
          <p:cNvSpPr txBox="1">
            <a:spLocks noGrp="1"/>
          </p:cNvSpPr>
          <p:nvPr>
            <p:ph type="body" idx="1"/>
          </p:nvPr>
        </p:nvSpPr>
        <p:spPr>
          <a:xfrm>
            <a:off x="567103" y="2057400"/>
            <a:ext cx="4204922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36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ver Slide">
  <p:cSld name="Cover Slide 2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237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237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237" descr="Picture 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95562" y="1583577"/>
            <a:ext cx="4559898" cy="1748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237" descr="Picture 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21570" y="4441118"/>
            <a:ext cx="4670431" cy="2445757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237"/>
          <p:cNvSpPr txBox="1">
            <a:spLocks noGrp="1"/>
          </p:cNvSpPr>
          <p:nvPr>
            <p:ph type="body" idx="1"/>
          </p:nvPr>
        </p:nvSpPr>
        <p:spPr>
          <a:xfrm>
            <a:off x="0" y="3602037"/>
            <a:ext cx="12192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/>
            </a:lvl1pPr>
            <a:lvl2pPr marL="914400" lvl="1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/>
            </a:lvl2pPr>
            <a:lvl3pPr marL="1371600" lvl="2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/>
            </a:lvl3pPr>
            <a:lvl4pPr marL="1828800" lvl="3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/>
            </a:lvl4pPr>
            <a:lvl5pPr marL="2286000" lvl="4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37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238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238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238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60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8"/>
          <p:cNvSpPr txBox="1">
            <a:spLocks noGrp="1"/>
          </p:cNvSpPr>
          <p:nvPr>
            <p:ph type="body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/>
            </a:lvl1pPr>
            <a:lvl2pPr marL="914400" lvl="1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/>
            </a:lvl2pPr>
            <a:lvl3pPr marL="1371600" lvl="2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/>
            </a:lvl3pPr>
            <a:lvl4pPr marL="1828800" lvl="3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/>
            </a:lvl4pPr>
            <a:lvl5pPr marL="2286000" lvl="4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38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220" descr="Picture 9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220" descr="Picture 2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160962" y="6200421"/>
            <a:ext cx="798043" cy="54306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20"/>
          <p:cNvSpPr txBox="1">
            <a:spLocks noGrp="1"/>
          </p:cNvSpPr>
          <p:nvPr>
            <p:ph type="title"/>
          </p:nvPr>
        </p:nvSpPr>
        <p:spPr>
          <a:xfrm>
            <a:off x="565416" y="6448"/>
            <a:ext cx="11169162" cy="1056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220"/>
          <p:cNvSpPr txBox="1">
            <a:spLocks noGrp="1"/>
          </p:cNvSpPr>
          <p:nvPr>
            <p:ph type="body" idx="1"/>
          </p:nvPr>
        </p:nvSpPr>
        <p:spPr>
          <a:xfrm>
            <a:off x="564928" y="1062624"/>
            <a:ext cx="11169651" cy="4519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220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E810558-8F46-43D0-BCCE-6DAC5B0A7F2A}"/>
              </a:ext>
            </a:extLst>
          </p:cNvPr>
          <p:cNvSpPr txBox="1"/>
          <p:nvPr/>
        </p:nvSpPr>
        <p:spPr>
          <a:xfrm>
            <a:off x="303965" y="2320426"/>
            <a:ext cx="83224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>
                <a:latin typeface="MS PGothic" panose="020B0600070205080204" pitchFamily="34" charset="-128"/>
                <a:ea typeface="MS PGothic" panose="020B0600070205080204" pitchFamily="34" charset="-128"/>
              </a:rPr>
              <a:t>人前で話す機会は多いものの、「本当に伝わっているのか？」という不安をどこかで感じていました。</a:t>
            </a:r>
            <a:br>
              <a:rPr lang="ja-JP" altLang="en-US" sz="2000">
                <a:latin typeface="MS PGothic" panose="020B0600070205080204" pitchFamily="34" charset="-128"/>
                <a:ea typeface="MS PGothic" panose="020B0600070205080204" pitchFamily="34" charset="-128"/>
              </a:rPr>
            </a:br>
            <a:r>
              <a:rPr lang="ja-JP" altLang="en-US" sz="2000">
                <a:latin typeface="MS PGothic" panose="020B0600070205080204" pitchFamily="34" charset="-128"/>
                <a:ea typeface="MS PGothic" panose="020B0600070205080204" pitchFamily="34" charset="-128"/>
              </a:rPr>
              <a:t>そんな中、藤本さんの「声の出し方体験会」に参加させていただきました。</a:t>
            </a:r>
          </a:p>
          <a:p>
            <a:r>
              <a:rPr lang="ja-JP" altLang="en-US" sz="2000">
                <a:latin typeface="MS PGothic" panose="020B0600070205080204" pitchFamily="34" charset="-128"/>
                <a:ea typeface="MS PGothic" panose="020B0600070205080204" pitchFamily="34" charset="-128"/>
              </a:rPr>
              <a:t>“話し方ではなく、まず声”という視点に興味を持ったのがきっかけです。</a:t>
            </a:r>
            <a:br>
              <a:rPr lang="ja-JP" altLang="en-US" sz="2000">
                <a:latin typeface="MS PGothic" panose="020B0600070205080204" pitchFamily="34" charset="-128"/>
                <a:ea typeface="MS PGothic" panose="020B0600070205080204" pitchFamily="34" charset="-128"/>
              </a:rPr>
            </a:br>
            <a:r>
              <a:rPr lang="ja-JP" altLang="en-US" sz="2000">
                <a:latin typeface="MS PGothic" panose="020B0600070205080204" pitchFamily="34" charset="-128"/>
                <a:ea typeface="MS PGothic" panose="020B0600070205080204" pitchFamily="34" charset="-128"/>
              </a:rPr>
              <a:t>体験会では、声の出し方・響きの違いを非常に分かりやすく体感させていただき、</a:t>
            </a:r>
            <a:br>
              <a:rPr lang="ja-JP" altLang="en-US" sz="2000">
                <a:latin typeface="MS PGothic" panose="020B0600070205080204" pitchFamily="34" charset="-128"/>
                <a:ea typeface="MS PGothic" panose="020B0600070205080204" pitchFamily="34" charset="-128"/>
              </a:rPr>
            </a:br>
            <a:r>
              <a:rPr lang="ja-JP" altLang="en-US" sz="2000">
                <a:latin typeface="MS PGothic" panose="020B0600070205080204" pitchFamily="34" charset="-128"/>
                <a:ea typeface="MS PGothic" panose="020B0600070205080204" pitchFamily="34" charset="-128"/>
              </a:rPr>
              <a:t>「伝わる話し方」の土台は“声”であることを再認識しました。</a:t>
            </a:r>
          </a:p>
          <a:p>
            <a:r>
              <a:rPr lang="ja-JP" altLang="en-US" sz="2000">
                <a:latin typeface="MS PGothic" panose="020B0600070205080204" pitchFamily="34" charset="-128"/>
                <a:ea typeface="MS PGothic" panose="020B0600070205080204" pitchFamily="34" charset="-128"/>
              </a:rPr>
              <a:t>以降、プレゼンでの声の出し方や話し方への意識が大きく変わりました。</a:t>
            </a:r>
            <a:br>
              <a:rPr lang="ja-JP" altLang="en-US" sz="2000">
                <a:latin typeface="MS PGothic" panose="020B0600070205080204" pitchFamily="34" charset="-128"/>
                <a:ea typeface="MS PGothic" panose="020B0600070205080204" pitchFamily="34" charset="-128"/>
              </a:rPr>
            </a:br>
            <a:r>
              <a:rPr lang="ja-JP" altLang="en-US" sz="2000">
                <a:latin typeface="MS PGothic" panose="020B0600070205080204" pitchFamily="34" charset="-128"/>
                <a:ea typeface="MS PGothic" panose="020B0600070205080204" pitchFamily="34" charset="-128"/>
              </a:rPr>
              <a:t>藤本さんは知識や技術だけでなく、常に相手を気遣ってくれる、</a:t>
            </a:r>
            <a:br>
              <a:rPr lang="ja-JP" altLang="en-US" sz="2000">
                <a:latin typeface="MS PGothic" panose="020B0600070205080204" pitchFamily="34" charset="-128"/>
                <a:ea typeface="MS PGothic" panose="020B0600070205080204" pitchFamily="34" charset="-128"/>
              </a:rPr>
            </a:br>
            <a:r>
              <a:rPr lang="ja-JP" altLang="en-US" sz="2000">
                <a:latin typeface="MS PGothic" panose="020B0600070205080204" pitchFamily="34" charset="-128"/>
                <a:ea typeface="MS PGothic" panose="020B0600070205080204" pitchFamily="34" charset="-128"/>
              </a:rPr>
              <a:t>とても優しく信頼できるボイストレーナーです。</a:t>
            </a:r>
          </a:p>
          <a:p>
            <a:r>
              <a:rPr lang="ja-JP" altLang="en-US" sz="2000">
                <a:latin typeface="MS PGothic" panose="020B0600070205080204" pitchFamily="34" charset="-128"/>
                <a:ea typeface="MS PGothic" panose="020B0600070205080204" pitchFamily="34" charset="-128"/>
              </a:rPr>
              <a:t>人前で話す方、プレゼンや説明の説得力を高めたい方には</a:t>
            </a:r>
            <a:br>
              <a:rPr lang="ja-JP" altLang="en-US" sz="2000">
                <a:latin typeface="MS PGothic" panose="020B0600070205080204" pitchFamily="34" charset="-128"/>
                <a:ea typeface="MS PGothic" panose="020B0600070205080204" pitchFamily="34" charset="-128"/>
              </a:rPr>
            </a:br>
            <a:r>
              <a:rPr lang="ja-JP" altLang="en-US" sz="2000">
                <a:latin typeface="MS PGothic" panose="020B0600070205080204" pitchFamily="34" charset="-128"/>
                <a:ea typeface="MS PGothic" panose="020B0600070205080204" pitchFamily="34" charset="-128"/>
              </a:rPr>
              <a:t>自信を持って推薦します。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809162C-17C7-8053-0C29-A702FC95FD89}"/>
              </a:ext>
            </a:extLst>
          </p:cNvPr>
          <p:cNvSpPr txBox="1"/>
          <p:nvPr/>
        </p:nvSpPr>
        <p:spPr>
          <a:xfrm>
            <a:off x="2519916" y="6195463"/>
            <a:ext cx="7152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12</a:t>
            </a:r>
            <a:r>
              <a:rPr kumimoji="1" lang="ja-JP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種類のギターを弾きこなす作曲家　青山シゲル</a:t>
            </a:r>
            <a:endParaRPr kumimoji="1" lang="en-US" altLang="ja-JP" sz="2400" dirty="0">
              <a:solidFill>
                <a:schemeClr val="tx1">
                  <a:lumMod val="75000"/>
                  <a:lumOff val="25000"/>
                </a:schemeClr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4693F3-3AE0-D039-2887-0C8CDD847614}"/>
              </a:ext>
            </a:extLst>
          </p:cNvPr>
          <p:cNvSpPr txBox="1"/>
          <p:nvPr/>
        </p:nvSpPr>
        <p:spPr>
          <a:xfrm>
            <a:off x="303965" y="304358"/>
            <a:ext cx="1118483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>
                <a:solidFill>
                  <a:srgbClr val="F4466F"/>
                </a:solidFill>
              </a:rPr>
              <a:t>人前で人前で話す方、プレゼンや説明の説得力を高めたい方へ</a:t>
            </a:r>
            <a:br>
              <a:rPr lang="en-US" altLang="ja-JP" sz="2800" dirty="0">
                <a:solidFill>
                  <a:srgbClr val="F4466F"/>
                </a:solidFill>
              </a:rPr>
            </a:br>
            <a:br>
              <a:rPr lang="en-US" altLang="ja-JP" sz="2000" dirty="0"/>
            </a:br>
            <a:r>
              <a:rPr lang="ja-JP" altLang="en-US" sz="2000"/>
              <a:t>プレゼン専門ボイストレーナー</a:t>
            </a:r>
            <a:r>
              <a:rPr lang="ja-JP" altLang="en-US" sz="5400"/>
              <a:t>藤本京</a:t>
            </a:r>
            <a:r>
              <a:rPr lang="ja-JP" altLang="en-US" sz="4400" b="1">
                <a:solidFill>
                  <a:schemeClr val="tx1">
                    <a:lumMod val="65000"/>
                    <a:lumOff val="35000"/>
                  </a:schemeClr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さん</a:t>
            </a:r>
            <a:r>
              <a:rPr lang="ja-JP" altLang="en-US" sz="2800" b="1">
                <a:solidFill>
                  <a:schemeClr val="tx1">
                    <a:lumMod val="65000"/>
                    <a:lumOff val="35000"/>
                  </a:schemeClr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を</a:t>
            </a:r>
            <a:r>
              <a:rPr lang="ja-JP" altLang="en-US" sz="2400" b="1" i="0" strike="noStrike">
                <a:solidFill>
                  <a:srgbClr val="F4466F"/>
                </a:solidFill>
                <a:effectLst/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推薦致します</a:t>
            </a:r>
            <a:endParaRPr lang="ja-JP" altLang="en-US" sz="8800" b="1" dirty="0">
              <a:solidFill>
                <a:srgbClr val="F4466F"/>
              </a:solidFill>
              <a:effectLst/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9D8D4C2-D20F-BF1B-2821-59056C177B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91"/>
          <a:stretch>
            <a:fillRect/>
          </a:stretch>
        </p:blipFill>
        <p:spPr bwMode="auto">
          <a:xfrm>
            <a:off x="9008474" y="2527462"/>
            <a:ext cx="2681481" cy="289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207</Words>
  <Application>Microsoft Macintosh PowerPoint</Application>
  <PresentationFormat>ワイド画面</PresentationFormat>
  <Paragraphs>7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BIZ UD明朝 Medium</vt:lpstr>
      <vt:lpstr>Calibri</vt:lpstr>
      <vt:lpstr>Kosugi Maru</vt:lpstr>
      <vt:lpstr>Arial</vt:lpstr>
      <vt:lpstr>MS PGothic</vt:lpstr>
      <vt:lpstr>Custom Design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kouno akari</dc:creator>
  <cp:lastModifiedBy>シゲル 青山</cp:lastModifiedBy>
  <cp:revision>13</cp:revision>
  <dcterms:created xsi:type="dcterms:W3CDTF">2020-10-19T07:43:26Z</dcterms:created>
  <dcterms:modified xsi:type="dcterms:W3CDTF">2026-02-27T22:33:00Z</dcterms:modified>
</cp:coreProperties>
</file>