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906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&#10;コンテンツ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&#10;縦書きテキスト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C4595E-04F6-129D-3723-1C52233D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3" name="図プレースホルダー 12" descr="屋外, フェンス, 建物, 電車 が含まれている画像&#10;&#10;自動的に生成された説明">
            <a:extLst>
              <a:ext uri="{FF2B5EF4-FFF2-40B4-BE49-F238E27FC236}">
                <a16:creationId xmlns:a16="http://schemas.microsoft.com/office/drawing/2014/main" id="{F8AF5AD3-93CD-C5B3-BFFE-F9F714CDE97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9471" b="9471"/>
          <a:stretch>
            <a:fillRect/>
          </a:stretch>
        </p:blipFill>
        <p:spPr/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89D065-DAE5-892B-3FD1-F988915D1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F9B61DF-ECD4-3C1E-83E8-7E276267E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80"/>
            <a:ext cx="12192000" cy="6858000"/>
          </a:xfrm>
          <a:prstGeom prst="rect">
            <a:avLst/>
          </a:prstGeom>
        </p:spPr>
      </p:pic>
      <p:sp>
        <p:nvSpPr>
          <p:cNvPr id="9" name="Google Shape;79;p16">
            <a:extLst>
              <a:ext uri="{FF2B5EF4-FFF2-40B4-BE49-F238E27FC236}">
                <a16:creationId xmlns:a16="http://schemas.microsoft.com/office/drawing/2014/main" id="{4659DAF3-043E-7B64-3EC8-53754CB1AE2B}"/>
              </a:ext>
            </a:extLst>
          </p:cNvPr>
          <p:cNvSpPr txBox="1"/>
          <p:nvPr/>
        </p:nvSpPr>
        <p:spPr>
          <a:xfrm>
            <a:off x="3419608" y="143373"/>
            <a:ext cx="7344621" cy="119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16666"/>
              </a:lnSpc>
              <a:spcAft>
                <a:spcPts val="800"/>
              </a:spcAft>
            </a:pPr>
            <a:r>
              <a:rPr lang="ja-JP" altLang="en-US" sz="3600" b="1" dirty="0">
                <a:solidFill>
                  <a:srgbClr val="20124D"/>
                </a:solidFill>
                <a:ea typeface="ＭＳ Ｐゴシック" panose="020B0600070205080204" pitchFamily="50" charset="-128"/>
              </a:rPr>
              <a:t>推薦の言葉</a:t>
            </a:r>
            <a:endParaRPr lang="en-US" altLang="ja-JP" sz="3600" b="1" dirty="0">
              <a:solidFill>
                <a:srgbClr val="20124D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" name="字幕 2">
            <a:extLst>
              <a:ext uri="{FF2B5EF4-FFF2-40B4-BE49-F238E27FC236}">
                <a16:creationId xmlns:a16="http://schemas.microsoft.com/office/drawing/2014/main" id="{FE56D692-5B8F-E5D4-E5D2-42AEDF294B8A}"/>
              </a:ext>
            </a:extLst>
          </p:cNvPr>
          <p:cNvSpPr txBox="1">
            <a:spLocks/>
          </p:cNvSpPr>
          <p:nvPr/>
        </p:nvSpPr>
        <p:spPr>
          <a:xfrm>
            <a:off x="3260042" y="496988"/>
            <a:ext cx="8192530" cy="721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5224E"/>
              </a:buClr>
            </a:pPr>
            <a:r>
              <a:rPr lang="ja-JP" altLang="en-US" sz="2400" b="1" u="sng" dirty="0">
                <a:solidFill>
                  <a:srgbClr val="7030A0"/>
                </a:solidFill>
                <a:latin typeface="HGSMinchoE" panose="02020900000000000000" pitchFamily="18" charset="-128"/>
                <a:ea typeface="HGSMinchoE" panose="02020900000000000000" pitchFamily="18" charset="-128"/>
              </a:rPr>
              <a:t>　　</a:t>
            </a:r>
            <a:endParaRPr lang="en-US" altLang="ja-JP" sz="2400" b="1" u="sng" dirty="0">
              <a:solidFill>
                <a:srgbClr val="7030A0"/>
              </a:solidFill>
              <a:latin typeface="HGSMinchoE" panose="02020900000000000000" pitchFamily="18" charset="-128"/>
              <a:ea typeface="HGSMinchoE" panose="02020900000000000000" pitchFamily="18" charset="-128"/>
            </a:endParaRPr>
          </a:p>
          <a:p>
            <a:pPr algn="ctr">
              <a:buClr>
                <a:srgbClr val="E5224E"/>
              </a:buClr>
            </a:pPr>
            <a:r>
              <a:rPr lang="en-US" altLang="ja-JP" sz="2800" b="1" u="sng" dirty="0">
                <a:solidFill>
                  <a:srgbClr val="7030A0"/>
                </a:solidFill>
                <a:latin typeface="HGMinchoE" panose="02020909000000000000" pitchFamily="49" charset="-128"/>
                <a:ea typeface="HGMinchoE" panose="02020909000000000000" pitchFamily="49" charset="-128"/>
              </a:rPr>
              <a:t>《</a:t>
            </a:r>
            <a:r>
              <a:rPr lang="ja-JP" altLang="en-US" sz="2800" b="1" u="sng" dirty="0">
                <a:solidFill>
                  <a:srgbClr val="7030A0"/>
                </a:solidFill>
                <a:latin typeface="HGMinchoE" panose="02020909000000000000" pitchFamily="49" charset="-128"/>
                <a:ea typeface="HGMinchoE" panose="02020909000000000000" pitchFamily="49" charset="-128"/>
              </a:rPr>
              <a:t>行政書士高橋諒事務所</a:t>
            </a:r>
            <a:r>
              <a:rPr lang="en-US" altLang="ja-JP" sz="2800" b="1" u="sng" dirty="0">
                <a:solidFill>
                  <a:srgbClr val="7030A0"/>
                </a:solidFill>
                <a:latin typeface="HGMinchoE" panose="02020909000000000000" pitchFamily="49" charset="-128"/>
                <a:ea typeface="HGMinchoE" panose="02020909000000000000" pitchFamily="49" charset="-128"/>
              </a:rPr>
              <a:t>》</a:t>
            </a:r>
            <a:r>
              <a:rPr lang="ja-JP" altLang="en-US" sz="2800" b="1" u="sng" dirty="0">
                <a:solidFill>
                  <a:srgbClr val="7030A0"/>
                </a:solidFill>
                <a:latin typeface="HGMinchoE" panose="02020909000000000000" pitchFamily="49" charset="-128"/>
                <a:ea typeface="HGMinchoE" panose="02020909000000000000" pitchFamily="49" charset="-128"/>
              </a:rPr>
              <a:t>　喬橋信斗さんへ</a:t>
            </a:r>
            <a:endParaRPr lang="ja-JP" altLang="en-US" sz="2800" b="1" u="sng" dirty="0">
              <a:solidFill>
                <a:srgbClr val="7030A0"/>
              </a:solidFill>
              <a:latin typeface="HGSMinchoE" panose="02020900000000000000" pitchFamily="18" charset="-128"/>
              <a:ea typeface="HGSMinchoE" panose="020209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662425-BDAC-2B55-E04B-FBAF5672FE78}"/>
              </a:ext>
            </a:extLst>
          </p:cNvPr>
          <p:cNvSpPr txBox="1"/>
          <p:nvPr/>
        </p:nvSpPr>
        <p:spPr>
          <a:xfrm>
            <a:off x="3260042" y="1364368"/>
            <a:ext cx="94007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　父親の８０歳の傘寿（さいじゅ）祝いに、開運ご利益家系図を作成頂き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ました。父は７８歳まで製薬会社の役員を務め、退任後は大好きなゴルフ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と、毎日のお経を唱える事を日課としています（この１年でお経を覚えて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ました）そんな父親の祝いに、何を贈ろうかと考えていたところ、喬橋さん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の開運ご利益家系図に出会い、お願いさせて頂きました。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　出来上がってきた家系図を受け取った父親はとても喜び、床の間に飾り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毎日手を合わせています。親戚の集まりでは、一同で家系図を見ながら、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亡き祖父や祖母の話など、思い出話に花が咲いていました。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　家系図作成は、行政書士である喬橋さんだから出来ること。丁寧な仕上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がりに御願いして良かったと感謝の気持ちで一杯です。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又、合氣道七段師範でもあり、靈氣（レイキ）氣功家で、御師として神社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案内をされていらっしゃるからこそ、家系図へ開運ご利益パワーを込める事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が出来る、唯一無二の家系図作成が出来るのだと思います。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　先祖を大事に思う経営者に、大事な方への贈り物に、開運ご利益家系図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MinchoE" panose="02020909000000000000" pitchFamily="49" charset="-128"/>
                <a:ea typeface="HGMinchoE" panose="02020909000000000000" pitchFamily="49" charset="-128"/>
                <a:cs typeface="+mn-cs"/>
              </a:rPr>
              <a:t>をここに推薦させて頂きます。</a:t>
            </a: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  <a:p>
            <a:pPr defTabSz="457200">
              <a:buClrTx/>
              <a:buFontTx/>
              <a:buNone/>
            </a:pPr>
            <a:endParaRPr kumimoji="1" lang="en-US" altLang="ja-JP" sz="2000" kern="1200" dirty="0">
              <a:solidFill>
                <a:prstClr val="black"/>
              </a:solidFill>
              <a:latin typeface="HGMinchoE" panose="02020909000000000000" pitchFamily="49" charset="-128"/>
              <a:ea typeface="HGMinchoE" panose="02020909000000000000" pitchFamily="49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CD89B0-1B20-FF1E-D4C0-D11D28A810B8}"/>
              </a:ext>
            </a:extLst>
          </p:cNvPr>
          <p:cNvSpPr txBox="1"/>
          <p:nvPr/>
        </p:nvSpPr>
        <p:spPr>
          <a:xfrm>
            <a:off x="2530452" y="5884641"/>
            <a:ext cx="102809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kumimoji="1" lang="ja-JP" altLang="en-US" sz="1800" kern="1200" dirty="0">
                <a:solidFill>
                  <a:prstClr val="black"/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+mn-cs"/>
              </a:rPr>
              <a:t>　　　　　　　　</a:t>
            </a:r>
            <a:endParaRPr kumimoji="1" lang="en-US" altLang="ja-JP" sz="2000" kern="1200" dirty="0">
              <a:solidFill>
                <a:prstClr val="black"/>
              </a:solidFill>
              <a:latin typeface="HGSMinchoE" panose="02020900000000000000" pitchFamily="18" charset="-128"/>
              <a:ea typeface="HGSMinchoE" panose="02020900000000000000" pitchFamily="18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+mn-cs"/>
              </a:rPr>
              <a:t>　　　株式会社ビジネス・インフォメーション・テクノロジー　村瀬　絵里香</a:t>
            </a:r>
            <a:endParaRPr kumimoji="1" lang="en-US" altLang="ja-JP" sz="2000" kern="1200" dirty="0">
              <a:solidFill>
                <a:prstClr val="black"/>
              </a:solidFill>
              <a:latin typeface="HGSMinchoE" panose="02020900000000000000" pitchFamily="18" charset="-128"/>
              <a:ea typeface="HGSMinchoE" panose="02020900000000000000" pitchFamily="18" charset="-128"/>
              <a:cs typeface="+mn-cs"/>
            </a:endParaRPr>
          </a:p>
          <a:p>
            <a:pPr defTabSz="457200">
              <a:buClrTx/>
              <a:buFontTx/>
              <a:buNone/>
            </a:pPr>
            <a:r>
              <a:rPr kumimoji="1" lang="ja-JP" altLang="en-US" sz="2000" kern="1200" dirty="0">
                <a:solidFill>
                  <a:prstClr val="black"/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+mn-cs"/>
              </a:rPr>
              <a:t>　　　　　　　　　　　　　　　　　　　　　　　　　　　　　</a:t>
            </a:r>
            <a:r>
              <a:rPr kumimoji="1" lang="en-US" altLang="ja-JP" sz="2000" kern="1200" dirty="0">
                <a:solidFill>
                  <a:prstClr val="black"/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+mn-cs"/>
              </a:rPr>
              <a:t>2024</a:t>
            </a:r>
            <a:r>
              <a:rPr kumimoji="1" lang="ja-JP" altLang="en-US" sz="2000" kern="1200" dirty="0">
                <a:solidFill>
                  <a:prstClr val="black"/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+mn-cs"/>
              </a:rPr>
              <a:t>年</a:t>
            </a:r>
            <a:r>
              <a:rPr kumimoji="1" lang="en-US" altLang="ja-JP" sz="2000" kern="1200" dirty="0">
                <a:solidFill>
                  <a:prstClr val="black"/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+mn-cs"/>
              </a:rPr>
              <a:t>3</a:t>
            </a:r>
            <a:r>
              <a:rPr kumimoji="1" lang="ja-JP" altLang="en-US" sz="2000" kern="1200" dirty="0">
                <a:solidFill>
                  <a:prstClr val="black"/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+mn-cs"/>
              </a:rPr>
              <a:t>月</a:t>
            </a:r>
            <a:r>
              <a:rPr kumimoji="1" lang="en-US" altLang="ja-JP" sz="2000" kern="1200">
                <a:solidFill>
                  <a:prstClr val="black"/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+mn-cs"/>
              </a:rPr>
              <a:t>15</a:t>
            </a:r>
            <a:r>
              <a:rPr kumimoji="1" lang="ja-JP" altLang="en-US" sz="2000" kern="1200">
                <a:solidFill>
                  <a:prstClr val="black"/>
                </a:solidFill>
                <a:latin typeface="HGSMinchoE" panose="02020900000000000000" pitchFamily="18" charset="-128"/>
                <a:ea typeface="HGSMinchoE" panose="02020900000000000000" pitchFamily="18" charset="-128"/>
                <a:cs typeface="+mn-cs"/>
              </a:rPr>
              <a:t>日　　　　　　　　　　　　　　　　　　</a:t>
            </a:r>
            <a:endParaRPr kumimoji="1" lang="ja-JP" altLang="en-US" sz="2000" kern="1200" dirty="0">
              <a:solidFill>
                <a:prstClr val="black"/>
              </a:solidFill>
              <a:latin typeface="HGSMinchoE" panose="02020900000000000000" pitchFamily="18" charset="-128"/>
              <a:ea typeface="HGSMinchoE" panose="02020900000000000000" pitchFamily="18" charset="-128"/>
              <a:cs typeface="+mn-cs"/>
            </a:endParaRPr>
          </a:p>
        </p:txBody>
      </p:sp>
      <p:pic>
        <p:nvPicPr>
          <p:cNvPr id="15" name="図 14" descr="屋外, フェンス, 建物, 電車 が含まれている画像">
            <a:extLst>
              <a:ext uri="{FF2B5EF4-FFF2-40B4-BE49-F238E27FC236}">
                <a16:creationId xmlns:a16="http://schemas.microsoft.com/office/drawing/2014/main" id="{8444D21D-BDB6-5BA3-4169-5F34D3A2E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3" y="87867"/>
            <a:ext cx="3113693" cy="3263899"/>
          </a:xfrm>
          <a:prstGeom prst="rect">
            <a:avLst/>
          </a:prstGeom>
        </p:spPr>
      </p:pic>
      <p:pic>
        <p:nvPicPr>
          <p:cNvPr id="17" name="図 16" descr="概略図&#10;&#10;自動的に生成された説明">
            <a:extLst>
              <a:ext uri="{FF2B5EF4-FFF2-40B4-BE49-F238E27FC236}">
                <a16:creationId xmlns:a16="http://schemas.microsoft.com/office/drawing/2014/main" id="{F7EE193B-2A4B-DBC8-627B-306BA142C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17" y="3351767"/>
            <a:ext cx="3161409" cy="235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954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280</Words>
  <Application>Microsoft Office PowerPoint</Application>
  <PresentationFormat>ワイド画面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HGSMinchoE</vt:lpstr>
      <vt:lpstr>HGMinchoE</vt:lpstr>
      <vt:lpstr>ＭＳ Ｐゴシック</vt:lpstr>
      <vt:lpstr>Arial</vt:lpstr>
      <vt:lpstr>Calibri</vt:lpstr>
      <vt:lpstr>1_Office テーマ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村瀬 絵里香</cp:lastModifiedBy>
  <cp:revision>19</cp:revision>
  <dcterms:modified xsi:type="dcterms:W3CDTF">2024-03-15T06:25:21Z</dcterms:modified>
</cp:coreProperties>
</file>